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</p:sldIdLst>
  <p:sldSz cy="5143500" cx="9144000"/>
  <p:notesSz cx="6858000" cy="9144000"/>
  <p:embeddedFontLst>
    <p:embeddedFont>
      <p:font typeface="Proxima Nova"/>
      <p:regular r:id="rId92"/>
      <p:bold r:id="rId93"/>
      <p:italic r:id="rId94"/>
      <p:boldItalic r:id="rId9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88" Type="http://schemas.openxmlformats.org/officeDocument/2006/relationships/slide" Target="slides/slide83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95" Type="http://schemas.openxmlformats.org/officeDocument/2006/relationships/font" Target="fonts/ProximaNova-boldItalic.fntdata"/><Relationship Id="rId50" Type="http://schemas.openxmlformats.org/officeDocument/2006/relationships/slide" Target="slides/slide45.xml"/><Relationship Id="rId94" Type="http://schemas.openxmlformats.org/officeDocument/2006/relationships/font" Target="fonts/ProximaNova-italic.fntdata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font" Target="fonts/ProximaNova-bold.fntdata"/><Relationship Id="rId92" Type="http://schemas.openxmlformats.org/officeDocument/2006/relationships/font" Target="fonts/ProximaNova-regular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e728d8ca8d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e728d8ca8d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e728d8ca8d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e728d8ca8d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e728d8ca8d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e728d8ca8d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e728d8ca8d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e728d8ca8d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728d8ca8d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728d8ca8d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77fcee77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e77fcee77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77fcee7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77fcee7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e77fcee77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e77fcee77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77fcee77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77fcee77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77fcee77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e77fcee77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e728d8ca8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e728d8ca8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e77fcee775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e77fcee775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77fcee77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e77fcee77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e77fcee77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e77fcee77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e77fcee77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e77fcee77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77fcee77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e77fcee77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e77fcee77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e77fcee77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e77fcee77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e77fcee77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e77fcee77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e77fcee77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e77fcee775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e77fcee775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136572cc2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136572cc2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728d8ca8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728d8ca8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 or resource monitor from ctrl+alt+delete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113ec558d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113ec558d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43ef3666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43ef3666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13ec558dc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13ec558d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136572cc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136572cc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1136572cc2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1136572cc2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136572cc2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136572cc2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136572cc2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136572cc2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136572cc2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1136572cc2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1113ec558dc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1113ec558d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113ec558d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113ec558d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13ec558d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13ec558d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113ec558d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113ec558d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d1e22ce19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d1e22ce19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e8b5e8b9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e8b5e8b9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e8b5e8b98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e8b5e8b98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e8b5e8b98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e8b5e8b98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e8b5e8b98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e8b5e8b98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e8b5e8b98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e8b5e8b98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e8b5e8b981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e8b5e8b98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e8b5e8b981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e8b5e8b981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e8b5e8b98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e8b5e8b98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13ec558d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13ec558d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e9929009f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e9929009f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e9929009f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e9929009f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e9929009f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e9929009f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e9929009f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e9929009f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e9929009f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e9929009f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e9929009f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e9929009f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e9929009f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e9929009f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e9929009f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e9929009f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e9929009f6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e9929009f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e9929009f6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e9929009f6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728d8ca8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728d8ca8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e9929009f6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e9929009f6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e9929009f6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" name="Google Shape;831;ge9929009f6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e9929009f6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e9929009f6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e9929009f6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e9929009f6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ge9929009f6_0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Google Shape;871;ge9929009f6_0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e9929009f6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e9929009f6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e9929009f6_0_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e9929009f6_0_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e9929009f6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e9929009f6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e9929009f6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e9929009f6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e9929009f6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e9929009f6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728d8ca8d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728d8ca8d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ed5ef56b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ed5ef56b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ed5ef56b8f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ed5ef56b8f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ed5ef56b8f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ed5ef56b8f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ed5ef56b8f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ed5ef56b8f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ed5ef56b8f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ed5ef56b8f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ed5ef56b8f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ed5ef56b8f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ed5ef56b8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ed5ef56b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ed5ef56b8f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ed5ef56b8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3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ed5ef56b8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ed5ef56b8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f1ef4c4f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f1ef4c4f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728d8ca8d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728d8ca8d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f1ef4c4fe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f1ef4c4fe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f1ef4c4fe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f1ef4c4fe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gf1ef4c4fe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" name="Google Shape;1178;gf1ef4c4fe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gf1ef4c4fe5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" name="Google Shape;1184;gf1ef4c4fe5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gf1ef4c4fe5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" name="Google Shape;1197;gf1ef4c4fe5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f1ef4c4fe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gf1ef4c4fe5_0_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f1ef4c4fe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gf1ef4c4fe5_0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e728d8ca8d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e728d8ca8d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netstat -a -b to find the port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98450" lvl="0" marL="457200" rt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83346" y="4704588"/>
            <a:ext cx="480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rtl="0" algn="ctr">
              <a:spcBef>
                <a:spcPts val="0"/>
              </a:spcBef>
              <a:buNone/>
              <a:defRPr/>
            </a:lvl1pPr>
            <a:lvl2pPr indent="0" lvl="1" marL="0" rtl="0" algn="ctr">
              <a:spcBef>
                <a:spcPts val="0"/>
              </a:spcBef>
              <a:buNone/>
              <a:defRPr/>
            </a:lvl2pPr>
            <a:lvl3pPr indent="0" lvl="2" marL="0" rtl="0" algn="ctr">
              <a:spcBef>
                <a:spcPts val="0"/>
              </a:spcBef>
              <a:buNone/>
              <a:defRPr/>
            </a:lvl3pPr>
            <a:lvl4pPr indent="0" lvl="3" marL="0" rtl="0" algn="ctr">
              <a:spcBef>
                <a:spcPts val="0"/>
              </a:spcBef>
              <a:buNone/>
              <a:defRPr/>
            </a:lvl4pPr>
            <a:lvl5pPr indent="0" lvl="4" marL="0" rtl="0" algn="ctr">
              <a:spcBef>
                <a:spcPts val="0"/>
              </a:spcBef>
              <a:buNone/>
              <a:defRPr/>
            </a:lvl5pPr>
            <a:lvl6pPr indent="0" lvl="5" marL="0" rtl="0" algn="ctr">
              <a:spcBef>
                <a:spcPts val="0"/>
              </a:spcBef>
              <a:buNone/>
              <a:defRPr/>
            </a:lvl6pPr>
            <a:lvl7pPr indent="0" lvl="6" marL="0" rtl="0" algn="ctr">
              <a:spcBef>
                <a:spcPts val="0"/>
              </a:spcBef>
              <a:buNone/>
              <a:defRPr/>
            </a:lvl7pPr>
            <a:lvl8pPr indent="0" lvl="7" marL="0" rtl="0" algn="ctr">
              <a:spcBef>
                <a:spcPts val="0"/>
              </a:spcBef>
              <a:buNone/>
              <a:defRPr/>
            </a:lvl8pPr>
            <a:lvl9pPr indent="0" lvl="8" marL="0" rt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36550" lvl="1" marL="9144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kB32-Cvj0X4" TargetMode="External"/><Relationship Id="rId4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hyperlink" Target="https://www.chromium.org/developers/design-documents/multi-process-architecture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eveloper.mozilla.org/en-US/docs/Web/API" TargetMode="External"/><Relationship Id="rId4" Type="http://schemas.openxmlformats.org/officeDocument/2006/relationships/hyperlink" Target="https://developer.mozilla.org/en-US/docs/Web/API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nodejs.org/docs/latest-v15.x/api/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www.youtube.com/watch?v=ztspvPYybIY" TargetMode="External"/><Relationship Id="rId4" Type="http://schemas.openxmlformats.org/officeDocument/2006/relationships/image" Target="../media/image17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hyperlink" Target="http://www.pythontutor.com/c.html#code=%23include%3Cstdio.h%3E%0A%0Aint%20multiply%28int%20n,%20int%20m%29%7B%0A%20%20int%20res%20%3D%20n%20*%20m%3B%0A%20%20return%20res%3B%0A%7D%0A%0Aint%20square%28int%20n%29%7B%0A%20%20int%20res%20%3D%20multiply%28n,n%29%3B%0A%20%20return%20res%3B%0A%7D%0A%0Avoid%20printsquare%28int%20n%29%0A%7B%0A%20%20int%20res%20%3D%20square%28n%29%3B%0A%20%20printf%28%22%25d%22,res%29%3B%0A%7D%0A%0Aint%20main%28%29%20%7B%0A%20%20int%20n%3D2%3B%0A%20%20printsquare%28n%29%3B%0A%20%20return%200%3B%0A%7D&amp;curInstr=7&amp;mode=display&amp;origin=opt-frontend.js&amp;py=c_gcc9.3.0&amp;rawInputLstJSON=%5B%5D" TargetMode="External"/><Relationship Id="rId4" Type="http://schemas.openxmlformats.org/officeDocument/2006/relationships/image" Target="../media/image15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www.jsv9000.app/?code=ZnVuY3Rpb24gbXVsdGlwbHkobixtKXsKICBsZXQgcmVzID0gbiAqIG07CiAgcmV0dXJuIHJlczsKfQpmdW5jdGlvbiBzcXVhcmUobil7CiAgbGV0IHJlcyA9IG11bHRpcGx5KG4sbik7CiAgcmV0dXJuIHJlczsKfQpmdW5jdGlvbiBwcmludHNxdWFyZShuKXsKICBsZXQgcmVzID0gc3F1YXJlKG4pCiAgY29uc29sZS5sb2cocmVzKQp9CmNvbnN0IG51bT0yOwpwcmludHNxdWFyZShudW0p" TargetMode="External"/><Relationship Id="rId4" Type="http://schemas.openxmlformats.org/officeDocument/2006/relationships/image" Target="../media/image1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hyperlink" Target="https://www.jsv9000.app/?code=c2V0VGltZW91dChmdW5jdGlvbiBhKCkge2NvbnNvbGUubG9nKCdhJyl9LCAxMDAwKTsNCg0Kc2V0VGltZW91dChmdW5jdGlvbiBiKCkge2NvbnNvbGUubG9nKCdiJyl9LCA1MDApOw0KDQpzZXRUaW1lb3V0KGZ1bmN0aW9uIGMoKSB7Y29uc29sZS5sb2coJ2MnKX0sIDApOw0KDQpmdW5jdGlvbiBkKCkge2NvbnNvbGUubG9nKCdkJyl9DQoNCmQoKTs%3D" TargetMode="External"/><Relationship Id="rId4" Type="http://schemas.openxmlformats.org/officeDocument/2006/relationships/image" Target="../media/image1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18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18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22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22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22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Relationship Id="rId5" Type="http://schemas.openxmlformats.org/officeDocument/2006/relationships/image" Target="../media/image23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30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hyperlink" Target="https://github.com/libuv/libuv" TargetMode="External"/><Relationship Id="rId4" Type="http://schemas.openxmlformats.org/officeDocument/2006/relationships/hyperlink" Target="http://nodejs.org/" TargetMode="External"/><Relationship Id="rId5" Type="http://schemas.openxmlformats.org/officeDocument/2006/relationships/hyperlink" Target="https://github.com/enki/libev" TargetMode="Externa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hyperlink" Target="https://developer.mozilla.org/en-US/docs/Web/HTTP/Methods" TargetMode="External"/><Relationship Id="rId4" Type="http://schemas.openxmlformats.org/officeDocument/2006/relationships/image" Target="../media/image25.png"/><Relationship Id="rId5" Type="http://schemas.openxmlformats.org/officeDocument/2006/relationships/image" Target="../media/image29.png"/><Relationship Id="rId6" Type="http://schemas.openxmlformats.org/officeDocument/2006/relationships/image" Target="../media/image27.png"/><Relationship Id="rId7" Type="http://schemas.openxmlformats.org/officeDocument/2006/relationships/image" Target="../media/image28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6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An Overview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30" name="Google Shape;230;p23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3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238" name="Google Shape;238;p23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3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3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41" name="Google Shape;24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42" name="Google Shape;242;p23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3" name="Google Shape;243;p23"/>
          <p:cNvSpPr txBox="1"/>
          <p:nvPr/>
        </p:nvSpPr>
        <p:spPr>
          <a:xfrm>
            <a:off x="4981575" y="65792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HTTP Response</a:t>
            </a:r>
            <a:endParaRPr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44" name="Google Shape;244;p23"/>
          <p:cNvCxnSpPr/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5" name="Google Shape;245;p23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46" name="Google Shape;246;p23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23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48" name="Google Shape;248;p23"/>
          <p:cNvCxnSpPr>
            <a:stCxn id="241" idx="0"/>
            <a:endCxn id="240" idx="2"/>
          </p:cNvCxnSpPr>
          <p:nvPr/>
        </p:nvCxnSpPr>
        <p:spPr>
          <a:xfrm flipH="1" rot="10800000">
            <a:off x="7332450" y="796561"/>
            <a:ext cx="136500" cy="137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23"/>
          <p:cNvCxnSpPr>
            <a:stCxn id="232" idx="2"/>
            <a:endCxn id="236" idx="6"/>
          </p:cNvCxnSpPr>
          <p:nvPr/>
        </p:nvCxnSpPr>
        <p:spPr>
          <a:xfrm rot="10800000">
            <a:off x="5106125" y="503725"/>
            <a:ext cx="591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p23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251" name="Google Shape;251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37" y="2245950"/>
            <a:ext cx="2386539" cy="1291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4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57" name="Google Shape;257;p24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4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260" name="Google Shape;260;p24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4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62" name="Google Shape;262;p24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63" name="Google Shape;263;p24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64" name="Google Shape;264;p24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265" name="Google Shape;265;p24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4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4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68" name="Google Shape;26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69" name="Google Shape;269;p24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70" name="Google Shape;270;p24"/>
          <p:cNvPicPr preferRelativeResize="0"/>
          <p:nvPr/>
        </p:nvPicPr>
        <p:blipFill rotWithShape="1">
          <a:blip r:embed="rId6">
            <a:alphaModFix/>
          </a:blip>
          <a:srcRect b="0" l="0" r="39882" t="0"/>
          <a:stretch/>
        </p:blipFill>
        <p:spPr>
          <a:xfrm>
            <a:off x="491512" y="2233663"/>
            <a:ext cx="2338399" cy="131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4"/>
          <p:cNvSpPr txBox="1"/>
          <p:nvPr/>
        </p:nvSpPr>
        <p:spPr>
          <a:xfrm>
            <a:off x="4981575" y="65792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HTTP Response</a:t>
            </a:r>
            <a:endParaRPr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2" name="Google Shape;272;p24"/>
          <p:cNvCxnSpPr/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3" name="Google Shape;273;p24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4" name="Google Shape;274;p24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5" name="Google Shape;275;p24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76" name="Google Shape;276;p24"/>
          <p:cNvCxnSpPr>
            <a:stCxn id="268" idx="0"/>
            <a:endCxn id="267" idx="2"/>
          </p:cNvCxnSpPr>
          <p:nvPr/>
        </p:nvCxnSpPr>
        <p:spPr>
          <a:xfrm flipH="1" rot="10800000">
            <a:off x="7332450" y="796561"/>
            <a:ext cx="136500" cy="137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7" name="Google Shape;277;p24"/>
          <p:cNvCxnSpPr>
            <a:stCxn id="259" idx="2"/>
            <a:endCxn id="263" idx="6"/>
          </p:cNvCxnSpPr>
          <p:nvPr/>
        </p:nvCxnSpPr>
        <p:spPr>
          <a:xfrm rot="10800000">
            <a:off x="5106125" y="503725"/>
            <a:ext cx="591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8" name="Google Shape;278;p24"/>
          <p:cNvCxnSpPr/>
          <p:nvPr/>
        </p:nvCxnSpPr>
        <p:spPr>
          <a:xfrm rot="10800000">
            <a:off x="3905075" y="591825"/>
            <a:ext cx="591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24"/>
          <p:cNvCxnSpPr/>
          <p:nvPr/>
        </p:nvCxnSpPr>
        <p:spPr>
          <a:xfrm flipH="1">
            <a:off x="884011" y="1232350"/>
            <a:ext cx="247200" cy="816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24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81" name="Google Shape;281;p24"/>
          <p:cNvSpPr txBox="1"/>
          <p:nvPr/>
        </p:nvSpPr>
        <p:spPr>
          <a:xfrm>
            <a:off x="47250" y="130337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Parses and Renders</a:t>
            </a:r>
            <a:endParaRPr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</a:t>
            </a:r>
            <a:r>
              <a:rPr lang="en"/>
              <a:t>let's</a:t>
            </a:r>
            <a:r>
              <a:rPr lang="en"/>
              <a:t> ask ourselves the following question</a:t>
            </a:r>
            <a:endParaRPr/>
          </a:p>
        </p:txBody>
      </p:sp>
      <p:sp>
        <p:nvSpPr>
          <p:cNvPr id="287" name="Google Shape;28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51948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What happens when an user types in ‘ax123’ and submits it?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0000"/>
                </a:solidFill>
              </a:rPr>
              <a:t>	The server (hopefully!) sends back an error</a:t>
            </a:r>
            <a:endParaRPr b="1">
              <a:solidFill>
                <a:srgbClr val="FF0000"/>
              </a:solidFill>
            </a:endParaRPr>
          </a:p>
          <a:p>
            <a:pPr indent="-35194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Is that a productive use of bandwidth (and very limited) server resources?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b="1" lang="en">
                <a:solidFill>
                  <a:srgbClr val="FF0000"/>
                </a:solidFill>
              </a:rPr>
              <a:t>No</a:t>
            </a:r>
            <a:endParaRPr b="1">
              <a:solidFill>
                <a:srgbClr val="FF0000"/>
              </a:solidFill>
            </a:endParaRPr>
          </a:p>
          <a:p>
            <a:pPr indent="-351948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Assume we have a more complicated form</a:t>
            </a:r>
            <a:endParaRPr/>
          </a:p>
          <a:p>
            <a:pPr indent="-328453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Requirement: someone who checks ‘yes’ for disability fills in a textbox, explaining the type of disability.</a:t>
            </a:r>
            <a:endParaRPr/>
          </a:p>
          <a:p>
            <a:pPr indent="-328453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Is there a way to ensure that the textbox is enabled on when someone selects ‘yes’.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rendan Eich, creator of the JavaScript programming language, explains how the language is used, and why it's still a favorite among programmers for its ease of use.&#10;&#10;Follow InfoWorld to satisfy your tech business needs!&#10;------------------------------­----&#10;SUBSCRIBE: http://www.youtube.com/subscription_center?add_user=InfoWorld&#10;FACEBOOK: https://www.facebook.com/Infoworld/&#10;TWITTER: https://twitter.com/Infoworld&#10;WEBSITE:  http://www.infoworld.com/" id="292" name="Google Shape;292;p26" title="What is JavaScript? Creator Brendan Eich explain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4600" y="76200"/>
            <a:ext cx="6654800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7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9" name="Google Shape;299;p27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300" name="Google Shape;300;p27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2" name="Google Shape;302;p27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03" name="Google Shape;303;p27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304" name="Google Shape;304;p27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305" name="Google Shape;305;p27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7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7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308" name="Google Shape;308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09" name="Google Shape;309;p27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0" name="Google Shape;310;p27"/>
          <p:cNvPicPr preferRelativeResize="0"/>
          <p:nvPr/>
        </p:nvPicPr>
        <p:blipFill rotWithShape="1">
          <a:blip r:embed="rId6">
            <a:alphaModFix/>
          </a:blip>
          <a:srcRect b="0" l="0" r="39882" t="0"/>
          <a:stretch/>
        </p:blipFill>
        <p:spPr>
          <a:xfrm>
            <a:off x="491512" y="2233663"/>
            <a:ext cx="2338399" cy="1315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" name="Google Shape;311;p27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2" name="Google Shape;312;p27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3" name="Google Shape;313;p27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4" name="Google Shape;314;p27"/>
          <p:cNvSpPr/>
          <p:nvPr/>
        </p:nvSpPr>
        <p:spPr>
          <a:xfrm>
            <a:off x="2852775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JavScript Engine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see a quick demo</a:t>
            </a:r>
            <a:endParaRPr/>
          </a:p>
        </p:txBody>
      </p:sp>
      <p:sp>
        <p:nvSpPr>
          <p:cNvPr id="320" name="Google Shape;32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VSCode Live server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HTML + JS for email validation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Directly on the browser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Just Debugging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Replit.com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i="1" lang="en"/>
              <a:t>Same </a:t>
            </a:r>
            <a:r>
              <a:rPr lang="en"/>
              <a:t>HTML + JS for email validation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“Hosted” language</a:t>
            </a:r>
            <a:endParaRPr/>
          </a:p>
        </p:txBody>
      </p:sp>
      <p:sp>
        <p:nvSpPr>
          <p:cNvPr id="326" name="Google Shape;32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Never intended to work alone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Always runs with “friends”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Hosted in an environment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Like in a browser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In a C++ shell - Node - explained later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Relies on “friends” in the hosting environment for some of the features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Popular JavaScript Engines</a:t>
            </a:r>
            <a:endParaRPr/>
          </a:p>
        </p:txBody>
      </p:sp>
      <p:sp>
        <p:nvSpPr>
          <p:cNvPr id="332" name="Google Shape;33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Chrome has </a:t>
            </a:r>
            <a:r>
              <a:rPr b="1" lang="en"/>
              <a:t>V8 Engine</a:t>
            </a:r>
            <a:endParaRPr b="1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So does Node.js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Firefox has Spidermonkey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Safari has JavaScriptCore (also called Nitro)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Edge has Chakra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575" y="242800"/>
            <a:ext cx="5218938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1"/>
          <p:cNvSpPr txBox="1"/>
          <p:nvPr/>
        </p:nvSpPr>
        <p:spPr>
          <a:xfrm>
            <a:off x="612825" y="4375500"/>
            <a:ext cx="187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Chrome Multi Process Architecture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9" name="Google Shape;339;p31"/>
          <p:cNvSpPr/>
          <p:nvPr/>
        </p:nvSpPr>
        <p:spPr>
          <a:xfrm>
            <a:off x="6931675" y="1356200"/>
            <a:ext cx="2069400" cy="1878600"/>
          </a:xfrm>
          <a:prstGeom prst="wedgeRoundRectCallout">
            <a:avLst>
              <a:gd fmla="val -88836" name="adj1"/>
              <a:gd fmla="val 7139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Inside WebKit there is JavaScriptCore - JavaScript Engine V8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2"/>
          <p:cNvSpPr txBox="1"/>
          <p:nvPr/>
        </p:nvSpPr>
        <p:spPr>
          <a:xfrm>
            <a:off x="1406425" y="1788175"/>
            <a:ext cx="6419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Caution: </a:t>
            </a:r>
            <a:r>
              <a:rPr i="1" lang="en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The following slides show a heavily (</a:t>
            </a:r>
            <a:r>
              <a:rPr i="1" lang="en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unapologetically)</a:t>
            </a:r>
            <a:r>
              <a:rPr i="1" lang="en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 simplified model of javascript in Browser, so as to help you understand. Use this just as a tool/mental model to understand javascript-in-browser vs javascript-in-Nodejs. DO NOT interpret the modules </a:t>
            </a:r>
            <a:r>
              <a:rPr i="1" lang="en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literally! For example, there is no such thing called ‘friend’</a:t>
            </a:r>
            <a:endParaRPr i="1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 Revolution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389600"/>
            <a:ext cx="5313900" cy="19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Tim Berners-Lee, a British scientist, invented the World Wide Web (WWW) in 1989, while working at CERN. 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The Web was originally conceived and developed to meet the demand for </a:t>
            </a:r>
            <a:r>
              <a:rPr b="1" lang="en" sz="1500"/>
              <a:t>automated information-sharing between scientists</a:t>
            </a:r>
            <a:r>
              <a:rPr lang="en" sz="1500"/>
              <a:t> in universities and institutes around the world.</a:t>
            </a:r>
            <a:endParaRPr sz="1500"/>
          </a:p>
        </p:txBody>
      </p:sp>
      <p:sp>
        <p:nvSpPr>
          <p:cNvPr id="73" name="Google Shape;73;p15"/>
          <p:cNvSpPr txBox="1"/>
          <p:nvPr/>
        </p:nvSpPr>
        <p:spPr>
          <a:xfrm>
            <a:off x="1650200" y="4436275"/>
            <a:ext cx="35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Proxima Nova"/>
                <a:ea typeface="Proxima Nova"/>
                <a:cs typeface="Proxima Nova"/>
                <a:sym typeface="Proxima Nova"/>
              </a:rPr>
              <a:t>Source: https://home.cern/science/computing/birth-web/short-history-web</a:t>
            </a:r>
            <a:endParaRPr sz="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600" y="1020350"/>
            <a:ext cx="3213600" cy="206147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1971675" y="3482575"/>
            <a:ext cx="562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First web page: http://info.cern.ch/hypertext/WWW/TheProject.html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is single threaded!</a:t>
            </a:r>
            <a:endParaRPr/>
          </a:p>
        </p:txBody>
      </p:sp>
      <p:sp>
        <p:nvSpPr>
          <p:cNvPr id="350" name="Google Shape;350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But its not slow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But how does it get work done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It works similar to IIITS students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When you can’t do the assignment what do you do?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Ask your friend to do it and go to sleep/watch movie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Tell him to wake you up when he is done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friends are threads (workers) spawned and run by the </a:t>
            </a:r>
            <a:r>
              <a:rPr b="1" lang="en"/>
              <a:t>hosted </a:t>
            </a:r>
            <a:r>
              <a:rPr lang="en"/>
              <a:t>environment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/>
          <p:nvPr/>
        </p:nvSpPr>
        <p:spPr>
          <a:xfrm>
            <a:off x="1890325" y="101400"/>
            <a:ext cx="5414700" cy="494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(program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written in C++)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56" name="Google Shape;356;p34"/>
          <p:cNvSpPr/>
          <p:nvPr/>
        </p:nvSpPr>
        <p:spPr>
          <a:xfrm>
            <a:off x="1966525" y="718700"/>
            <a:ext cx="1104000" cy="6984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V8 </a:t>
            </a:r>
            <a:r>
              <a:rPr lang="en">
                <a:solidFill>
                  <a:schemeClr val="lt1"/>
                </a:solidFill>
              </a:rPr>
              <a:t>JavScript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7" name="Google Shape;357;p34"/>
          <p:cNvSpPr/>
          <p:nvPr/>
        </p:nvSpPr>
        <p:spPr>
          <a:xfrm>
            <a:off x="5452075" y="251146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Renderer (HTML)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8" name="Google Shape;358;p34"/>
          <p:cNvSpPr/>
          <p:nvPr/>
        </p:nvSpPr>
        <p:spPr>
          <a:xfrm>
            <a:off x="5504000" y="11752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(xpc)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59" name="Google Shape;359;p34"/>
          <p:cNvSpPr/>
          <p:nvPr/>
        </p:nvSpPr>
        <p:spPr>
          <a:xfrm>
            <a:off x="5544200" y="23173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0" name="Google Shape;360;p34"/>
          <p:cNvSpPr/>
          <p:nvPr/>
        </p:nvSpPr>
        <p:spPr>
          <a:xfrm>
            <a:off x="5604475" y="324672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Other HTML </a:t>
            </a:r>
            <a:r>
              <a:rPr lang="en">
                <a:solidFill>
                  <a:schemeClr val="lt1"/>
                </a:solidFill>
              </a:rPr>
              <a:t>related</a:t>
            </a:r>
            <a:r>
              <a:rPr lang="en">
                <a:solidFill>
                  <a:schemeClr val="lt1"/>
                </a:solidFill>
              </a:rPr>
              <a:t> </a:t>
            </a:r>
            <a:r>
              <a:rPr lang="en">
                <a:solidFill>
                  <a:schemeClr val="lt1"/>
                </a:solidFill>
              </a:rPr>
              <a:t>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1" name="Google Shape;361;p34"/>
          <p:cNvSpPr/>
          <p:nvPr/>
        </p:nvSpPr>
        <p:spPr>
          <a:xfrm>
            <a:off x="5504000" y="4099900"/>
            <a:ext cx="13071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Some other useful </a:t>
            </a:r>
            <a:r>
              <a:rPr lang="en">
                <a:solidFill>
                  <a:schemeClr val="lt1"/>
                </a:solidFill>
              </a:rPr>
              <a:t>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62" name="Google Shape;362;p34"/>
          <p:cNvSpPr/>
          <p:nvPr/>
        </p:nvSpPr>
        <p:spPr>
          <a:xfrm>
            <a:off x="3608200" y="251150"/>
            <a:ext cx="311400" cy="46815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WEB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4"/>
              </a:rPr>
              <a:t> APIS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63" name="Google Shape;363;p34"/>
          <p:cNvSpPr/>
          <p:nvPr/>
        </p:nvSpPr>
        <p:spPr>
          <a:xfrm>
            <a:off x="3070525" y="937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4"/>
          <p:cNvSpPr/>
          <p:nvPr/>
        </p:nvSpPr>
        <p:spPr>
          <a:xfrm>
            <a:off x="3919600" y="584375"/>
            <a:ext cx="15324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4"/>
          <p:cNvSpPr/>
          <p:nvPr/>
        </p:nvSpPr>
        <p:spPr>
          <a:xfrm>
            <a:off x="3919600" y="15505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4"/>
          <p:cNvSpPr/>
          <p:nvPr/>
        </p:nvSpPr>
        <p:spPr>
          <a:xfrm>
            <a:off x="3919600" y="44513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4"/>
          <p:cNvSpPr/>
          <p:nvPr/>
        </p:nvSpPr>
        <p:spPr>
          <a:xfrm>
            <a:off x="3919600" y="3518750"/>
            <a:ext cx="16848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34"/>
          <p:cNvSpPr/>
          <p:nvPr/>
        </p:nvSpPr>
        <p:spPr>
          <a:xfrm>
            <a:off x="3869350" y="2863300"/>
            <a:ext cx="16848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4"/>
          <p:cNvSpPr/>
          <p:nvPr/>
        </p:nvSpPr>
        <p:spPr>
          <a:xfrm>
            <a:off x="241100" y="2451200"/>
            <a:ext cx="723300" cy="271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</a:t>
            </a:r>
            <a:endParaRPr/>
          </a:p>
        </p:txBody>
      </p:sp>
      <p:sp>
        <p:nvSpPr>
          <p:cNvPr id="370" name="Google Shape;370;p34"/>
          <p:cNvSpPr/>
          <p:nvPr/>
        </p:nvSpPr>
        <p:spPr>
          <a:xfrm>
            <a:off x="7785700" y="1931300"/>
            <a:ext cx="1235400" cy="1321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</a:t>
            </a:r>
            <a:endParaRPr/>
          </a:p>
        </p:txBody>
      </p:sp>
      <p:sp>
        <p:nvSpPr>
          <p:cNvPr id="371" name="Google Shape;371;p34"/>
          <p:cNvSpPr/>
          <p:nvPr/>
        </p:nvSpPr>
        <p:spPr>
          <a:xfrm>
            <a:off x="7305025" y="2461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34"/>
          <p:cNvSpPr txBox="1"/>
          <p:nvPr/>
        </p:nvSpPr>
        <p:spPr>
          <a:xfrm>
            <a:off x="7488700" y="3450500"/>
            <a:ext cx="1532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JavaScript is executed as needed - triggered by events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73" name="Google Shape;373;p34"/>
          <p:cNvSpPr/>
          <p:nvPr/>
        </p:nvSpPr>
        <p:spPr>
          <a:xfrm>
            <a:off x="1065726" y="2464650"/>
            <a:ext cx="824700" cy="21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5"/>
          <p:cNvSpPr/>
          <p:nvPr/>
        </p:nvSpPr>
        <p:spPr>
          <a:xfrm>
            <a:off x="1890325" y="101400"/>
            <a:ext cx="5414700" cy="494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How shall we design this??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79" name="Google Shape;379;p35"/>
          <p:cNvSpPr/>
          <p:nvPr/>
        </p:nvSpPr>
        <p:spPr>
          <a:xfrm>
            <a:off x="96425" y="2059400"/>
            <a:ext cx="1235400" cy="1090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380" name="Google Shape;380;p35"/>
          <p:cNvSpPr/>
          <p:nvPr/>
        </p:nvSpPr>
        <p:spPr>
          <a:xfrm>
            <a:off x="1331825" y="2461250"/>
            <a:ext cx="558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35"/>
          <p:cNvSpPr/>
          <p:nvPr/>
        </p:nvSpPr>
        <p:spPr>
          <a:xfrm>
            <a:off x="7785700" y="1931300"/>
            <a:ext cx="1235400" cy="1321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 of Code execution</a:t>
            </a:r>
            <a:endParaRPr/>
          </a:p>
        </p:txBody>
      </p:sp>
      <p:sp>
        <p:nvSpPr>
          <p:cNvPr id="382" name="Google Shape;382;p35"/>
          <p:cNvSpPr/>
          <p:nvPr/>
        </p:nvSpPr>
        <p:spPr>
          <a:xfrm>
            <a:off x="7305025" y="2461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6"/>
          <p:cNvSpPr/>
          <p:nvPr/>
        </p:nvSpPr>
        <p:spPr>
          <a:xfrm>
            <a:off x="1890325" y="101400"/>
            <a:ext cx="5414700" cy="494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A </a:t>
            </a:r>
            <a:r>
              <a:rPr b="1" lang="en">
                <a:solidFill>
                  <a:schemeClr val="lt1"/>
                </a:solidFill>
              </a:rPr>
              <a:t>program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written in C/C++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88" name="Google Shape;388;p36"/>
          <p:cNvSpPr/>
          <p:nvPr/>
        </p:nvSpPr>
        <p:spPr>
          <a:xfrm>
            <a:off x="1966525" y="718700"/>
            <a:ext cx="1104000" cy="6984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V8 JavScript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89" name="Google Shape;389;p36"/>
          <p:cNvSpPr/>
          <p:nvPr/>
        </p:nvSpPr>
        <p:spPr>
          <a:xfrm>
            <a:off x="5452075" y="251146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Renderer (HTML)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0" name="Google Shape;390;p36"/>
          <p:cNvSpPr/>
          <p:nvPr/>
        </p:nvSpPr>
        <p:spPr>
          <a:xfrm>
            <a:off x="5504000" y="11752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(xpc)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1" name="Google Shape;391;p36"/>
          <p:cNvSpPr/>
          <p:nvPr/>
        </p:nvSpPr>
        <p:spPr>
          <a:xfrm>
            <a:off x="5544200" y="23173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2" name="Google Shape;392;p36"/>
          <p:cNvSpPr/>
          <p:nvPr/>
        </p:nvSpPr>
        <p:spPr>
          <a:xfrm>
            <a:off x="5604475" y="324672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Other HTML related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3" name="Google Shape;393;p36"/>
          <p:cNvSpPr/>
          <p:nvPr/>
        </p:nvSpPr>
        <p:spPr>
          <a:xfrm>
            <a:off x="5504000" y="4099900"/>
            <a:ext cx="13071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Some other useful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94" name="Google Shape;394;p36"/>
          <p:cNvSpPr/>
          <p:nvPr/>
        </p:nvSpPr>
        <p:spPr>
          <a:xfrm>
            <a:off x="3608200" y="251150"/>
            <a:ext cx="311400" cy="46815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WEB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 APIS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95" name="Google Shape;395;p36"/>
          <p:cNvSpPr/>
          <p:nvPr/>
        </p:nvSpPr>
        <p:spPr>
          <a:xfrm>
            <a:off x="3070525" y="937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36"/>
          <p:cNvSpPr/>
          <p:nvPr/>
        </p:nvSpPr>
        <p:spPr>
          <a:xfrm>
            <a:off x="3919600" y="584375"/>
            <a:ext cx="15324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6"/>
          <p:cNvSpPr/>
          <p:nvPr/>
        </p:nvSpPr>
        <p:spPr>
          <a:xfrm>
            <a:off x="3919600" y="15505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6"/>
          <p:cNvSpPr/>
          <p:nvPr/>
        </p:nvSpPr>
        <p:spPr>
          <a:xfrm>
            <a:off x="3919600" y="44513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36"/>
          <p:cNvSpPr/>
          <p:nvPr/>
        </p:nvSpPr>
        <p:spPr>
          <a:xfrm>
            <a:off x="3919600" y="3518750"/>
            <a:ext cx="16848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36"/>
          <p:cNvSpPr/>
          <p:nvPr/>
        </p:nvSpPr>
        <p:spPr>
          <a:xfrm>
            <a:off x="3869350" y="2863300"/>
            <a:ext cx="16848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6"/>
          <p:cNvSpPr/>
          <p:nvPr/>
        </p:nvSpPr>
        <p:spPr>
          <a:xfrm>
            <a:off x="96425" y="2059400"/>
            <a:ext cx="1235400" cy="1090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402" name="Google Shape;402;p36"/>
          <p:cNvSpPr/>
          <p:nvPr/>
        </p:nvSpPr>
        <p:spPr>
          <a:xfrm>
            <a:off x="1331825" y="2461250"/>
            <a:ext cx="558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6"/>
          <p:cNvSpPr/>
          <p:nvPr/>
        </p:nvSpPr>
        <p:spPr>
          <a:xfrm>
            <a:off x="7785700" y="1931300"/>
            <a:ext cx="1235400" cy="1321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 of Code execution</a:t>
            </a:r>
            <a:endParaRPr/>
          </a:p>
        </p:txBody>
      </p:sp>
      <p:sp>
        <p:nvSpPr>
          <p:cNvPr id="404" name="Google Shape;404;p36"/>
          <p:cNvSpPr/>
          <p:nvPr/>
        </p:nvSpPr>
        <p:spPr>
          <a:xfrm>
            <a:off x="7305025" y="2461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6"/>
          <p:cNvSpPr txBox="1"/>
          <p:nvPr/>
        </p:nvSpPr>
        <p:spPr>
          <a:xfrm>
            <a:off x="46200" y="251150"/>
            <a:ext cx="1793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Idea: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Let’s start by Copying the entire browser program and may be remove things that are not needed!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7"/>
          <p:cNvSpPr/>
          <p:nvPr/>
        </p:nvSpPr>
        <p:spPr>
          <a:xfrm>
            <a:off x="1890325" y="101400"/>
            <a:ext cx="5414700" cy="4940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A program </a:t>
            </a:r>
            <a:endParaRPr b="1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written in C/C++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11" name="Google Shape;411;p37"/>
          <p:cNvSpPr/>
          <p:nvPr/>
        </p:nvSpPr>
        <p:spPr>
          <a:xfrm>
            <a:off x="1966525" y="718700"/>
            <a:ext cx="1104000" cy="6984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V8 JavScript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2" name="Google Shape;412;p37"/>
          <p:cNvSpPr/>
          <p:nvPr/>
        </p:nvSpPr>
        <p:spPr>
          <a:xfrm>
            <a:off x="5504000" y="11752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(xpc)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3" name="Google Shape;413;p37"/>
          <p:cNvSpPr/>
          <p:nvPr/>
        </p:nvSpPr>
        <p:spPr>
          <a:xfrm>
            <a:off x="5544200" y="23173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4" name="Google Shape;414;p37"/>
          <p:cNvSpPr/>
          <p:nvPr/>
        </p:nvSpPr>
        <p:spPr>
          <a:xfrm>
            <a:off x="5504000" y="4099900"/>
            <a:ext cx="13071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Some other useful friend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15" name="Google Shape;415;p37"/>
          <p:cNvSpPr/>
          <p:nvPr/>
        </p:nvSpPr>
        <p:spPr>
          <a:xfrm>
            <a:off x="3608200" y="251150"/>
            <a:ext cx="311400" cy="46815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APIS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416" name="Google Shape;416;p37"/>
          <p:cNvSpPr/>
          <p:nvPr/>
        </p:nvSpPr>
        <p:spPr>
          <a:xfrm>
            <a:off x="3070525" y="937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3919600" y="15505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7"/>
          <p:cNvSpPr/>
          <p:nvPr/>
        </p:nvSpPr>
        <p:spPr>
          <a:xfrm>
            <a:off x="3919600" y="4451300"/>
            <a:ext cx="1584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7"/>
          <p:cNvSpPr/>
          <p:nvPr/>
        </p:nvSpPr>
        <p:spPr>
          <a:xfrm>
            <a:off x="3869350" y="2863300"/>
            <a:ext cx="16848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37"/>
          <p:cNvSpPr/>
          <p:nvPr/>
        </p:nvSpPr>
        <p:spPr>
          <a:xfrm>
            <a:off x="96425" y="2059400"/>
            <a:ext cx="1235400" cy="1090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421" name="Google Shape;421;p37"/>
          <p:cNvSpPr/>
          <p:nvPr/>
        </p:nvSpPr>
        <p:spPr>
          <a:xfrm>
            <a:off x="1331825" y="2461250"/>
            <a:ext cx="5583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7"/>
          <p:cNvSpPr/>
          <p:nvPr/>
        </p:nvSpPr>
        <p:spPr>
          <a:xfrm>
            <a:off x="7785700" y="1931300"/>
            <a:ext cx="1235400" cy="1321200"/>
          </a:xfrm>
          <a:prstGeom prst="snip2DiagRect">
            <a:avLst>
              <a:gd fmla="val 0" name="adj1"/>
              <a:gd fmla="val 16667" name="adj2"/>
            </a:avLst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 of Code execution</a:t>
            </a:r>
            <a:endParaRPr/>
          </a:p>
        </p:txBody>
      </p:sp>
      <p:sp>
        <p:nvSpPr>
          <p:cNvPr id="423" name="Google Shape;423;p37"/>
          <p:cNvSpPr/>
          <p:nvPr/>
        </p:nvSpPr>
        <p:spPr>
          <a:xfrm>
            <a:off x="7305025" y="2461250"/>
            <a:ext cx="537600" cy="2613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7"/>
          <p:cNvSpPr txBox="1"/>
          <p:nvPr/>
        </p:nvSpPr>
        <p:spPr>
          <a:xfrm>
            <a:off x="46200" y="251150"/>
            <a:ext cx="1793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This is what Ryan Dhal did for Node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5" name="Google Shape;425;p37"/>
          <p:cNvSpPr txBox="1"/>
          <p:nvPr/>
        </p:nvSpPr>
        <p:spPr>
          <a:xfrm>
            <a:off x="96425" y="3738800"/>
            <a:ext cx="1793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caution</a:t>
            </a:r>
            <a:r>
              <a:rPr b="1" i="1" lang="en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r>
              <a:rPr i="1" lang="en" sz="11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 The sheer amount of thing removed was plenty. Not just 2 components</a:t>
            </a:r>
            <a:endParaRPr i="1" sz="11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26" name="Google Shape;426;p37"/>
          <p:cNvSpPr/>
          <p:nvPr/>
        </p:nvSpPr>
        <p:spPr>
          <a:xfrm>
            <a:off x="4089350" y="572725"/>
            <a:ext cx="2270823" cy="4592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accent6"/>
                </a:solidFill>
                <a:latin typeface="Arial"/>
              </a:rPr>
              <a:t>NODE</a:t>
            </a:r>
          </a:p>
        </p:txBody>
      </p:sp>
      <p:sp>
        <p:nvSpPr>
          <p:cNvPr id="427" name="Google Shape;427;p37"/>
          <p:cNvSpPr/>
          <p:nvPr/>
        </p:nvSpPr>
        <p:spPr>
          <a:xfrm>
            <a:off x="7554525" y="341550"/>
            <a:ext cx="1506900" cy="763500"/>
          </a:xfrm>
          <a:prstGeom prst="wedgeRectCallout">
            <a:avLst>
              <a:gd fmla="val -91333" name="adj1"/>
              <a:gd fmla="val 105262" name="adj2"/>
            </a:avLst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We kept the Network friend around because we still want to talk to the </a:t>
            </a:r>
            <a:r>
              <a:rPr lang="en" sz="1100">
                <a:solidFill>
                  <a:schemeClr val="lt1"/>
                </a:solidFill>
              </a:rPr>
              <a:t>internet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see a quick demo</a:t>
            </a:r>
            <a:endParaRPr/>
          </a:p>
        </p:txBody>
      </p:sp>
      <p:sp>
        <p:nvSpPr>
          <p:cNvPr id="433" name="Google Shape;433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Same simple email validation in Node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VSCode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Replit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first presentation on Node.js from Ryan Dahl at JSConf 2009" id="438" name="Google Shape;438;p39" title="Ryan Dahl: Original Node.js presenta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200" y="152400"/>
            <a:ext cx="6574426" cy="493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 - Run JavaScript locally</a:t>
            </a:r>
            <a:endParaRPr/>
          </a:p>
        </p:txBody>
      </p:sp>
      <p:sp>
        <p:nvSpPr>
          <p:cNvPr id="444" name="Google Shape;444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It can talk to the local file system through OS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It can listen to a port for requests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Hence you can use it to create Servers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V</a:t>
            </a:r>
            <a:r>
              <a:rPr lang="en"/>
              <a:t>oilà now you can write javascript for server side operations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Unlike the browser you can even increase the number of worker threads in the worker pools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Node (libuv) starts with 4 workers in the pool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You can also implement your own pools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450" name="Google Shape;45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Created by Brendan Eich for Netscape browser (1995ish)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In 10 days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Started as ‘Scheme in a browser’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Hosted language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Needs friends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Browser brings in all the friends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Ryan Dhal said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Don’t worry JS! No need for a browser! 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I’ll give you all the friends you need! Let’s C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Node (2009)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on Project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80/443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87" name="Google Shape;87;p16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6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93" name="Google Shape;93;p16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6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4275" y="2227775"/>
            <a:ext cx="2087750" cy="13276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6" name="Google Shape;96;p16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on project for FSD1! (FFSD)</a:t>
            </a:r>
            <a:endParaRPr/>
          </a:p>
        </p:txBody>
      </p:sp>
      <p:sp>
        <p:nvSpPr>
          <p:cNvPr id="461" name="Google Shape;46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Multi </a:t>
            </a:r>
            <a:r>
              <a:rPr lang="en"/>
              <a:t>Page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Dynamic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Web Application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With DB integration</a:t>
            </a:r>
            <a:endParaRPr/>
          </a:p>
          <a:p>
            <a:pPr indent="-336550" lvl="1" marL="13716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/>
              <a:t>For persistence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HTML, CSS and/or CSS Frameworks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Node + Express (useful middlewares)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DBMS (SQL or NoSQL)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</a:t>
            </a:r>
            <a:r>
              <a:rPr lang="en"/>
              <a:t>on project for FSD1! (FFSD)</a:t>
            </a:r>
            <a:endParaRPr/>
          </a:p>
        </p:txBody>
      </p:sp>
      <p:sp>
        <p:nvSpPr>
          <p:cNvPr id="467" name="Google Shape;46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b="1" lang="en"/>
              <a:t>Single </a:t>
            </a:r>
            <a:r>
              <a:rPr b="1" lang="en"/>
              <a:t>Page</a:t>
            </a:r>
            <a:endParaRPr b="1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Dynamic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Web Application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"/>
              <a:t>With Mock </a:t>
            </a:r>
            <a:r>
              <a:rPr lang="en"/>
              <a:t>Endpoint</a:t>
            </a:r>
            <a:r>
              <a:rPr lang="en"/>
              <a:t> integration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HTML, CSS and/or CSS Frameworks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React, Redux and Node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JSONserver (or similar for mock end point)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5"/>
          <p:cNvSpPr/>
          <p:nvPr/>
        </p:nvSpPr>
        <p:spPr>
          <a:xfrm>
            <a:off x="487125" y="429300"/>
            <a:ext cx="16761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Screen/KeyBoard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3" name="Google Shape;473;p45"/>
          <p:cNvSpPr/>
          <p:nvPr/>
        </p:nvSpPr>
        <p:spPr>
          <a:xfrm>
            <a:off x="3804150" y="42735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Browser 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4" name="Google Shape;474;p45"/>
          <p:cNvSpPr/>
          <p:nvPr/>
        </p:nvSpPr>
        <p:spPr>
          <a:xfrm>
            <a:off x="7283725" y="42930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5" name="Google Shape;475;p45"/>
          <p:cNvSpPr/>
          <p:nvPr/>
        </p:nvSpPr>
        <p:spPr>
          <a:xfrm>
            <a:off x="2239425" y="4338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URL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6" name="Google Shape;476;p45"/>
          <p:cNvSpPr/>
          <p:nvPr/>
        </p:nvSpPr>
        <p:spPr>
          <a:xfrm>
            <a:off x="5421775" y="8202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7" name="Google Shape;477;p45"/>
          <p:cNvSpPr/>
          <p:nvPr/>
        </p:nvSpPr>
        <p:spPr>
          <a:xfrm>
            <a:off x="5367838" y="366822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8" name="Google Shape;478;p45"/>
          <p:cNvSpPr/>
          <p:nvPr/>
        </p:nvSpPr>
        <p:spPr>
          <a:xfrm>
            <a:off x="2147199" y="3998450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79" name="Google Shape;479;p45"/>
          <p:cNvSpPr/>
          <p:nvPr/>
        </p:nvSpPr>
        <p:spPr>
          <a:xfrm>
            <a:off x="2191238" y="271625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Click link/ Submit Form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480" name="Google Shape;480;p45"/>
          <p:cNvSpPr/>
          <p:nvPr/>
        </p:nvSpPr>
        <p:spPr>
          <a:xfrm>
            <a:off x="1164100" y="2030975"/>
            <a:ext cx="983100" cy="46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1</a:t>
            </a:r>
            <a:endParaRPr/>
          </a:p>
        </p:txBody>
      </p:sp>
      <p:sp>
        <p:nvSpPr>
          <p:cNvPr id="481" name="Google Shape;481;p45"/>
          <p:cNvSpPr/>
          <p:nvPr/>
        </p:nvSpPr>
        <p:spPr>
          <a:xfrm>
            <a:off x="5444050" y="30366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2" name="Google Shape;482;p45"/>
          <p:cNvSpPr/>
          <p:nvPr/>
        </p:nvSpPr>
        <p:spPr>
          <a:xfrm>
            <a:off x="1092050" y="4019000"/>
            <a:ext cx="983100" cy="46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2</a:t>
            </a:r>
            <a:endParaRPr/>
          </a:p>
        </p:txBody>
      </p:sp>
      <p:sp>
        <p:nvSpPr>
          <p:cNvPr id="483" name="Google Shape;483;p45"/>
          <p:cNvSpPr txBox="1"/>
          <p:nvPr/>
        </p:nvSpPr>
        <p:spPr>
          <a:xfrm>
            <a:off x="3484050" y="0"/>
            <a:ext cx="32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MULTI PAGE APPLICATION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84" name="Google Shape;484;p45"/>
          <p:cNvSpPr/>
          <p:nvPr/>
        </p:nvSpPr>
        <p:spPr>
          <a:xfrm>
            <a:off x="5339838" y="152727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85" name="Google Shape;485;p45"/>
          <p:cNvSpPr/>
          <p:nvPr/>
        </p:nvSpPr>
        <p:spPr>
          <a:xfrm>
            <a:off x="2147199" y="2010425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 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Generic Types of Web Applications</a:t>
            </a:r>
            <a:endParaRPr/>
          </a:p>
        </p:txBody>
      </p:sp>
      <p:sp>
        <p:nvSpPr>
          <p:cNvPr id="491" name="Google Shape;491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E-Commerce application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Nykaa, floweraura, etc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E-Commerce  MarketPlace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Ebay, Amazon, etc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Social Network Applications (&amp; Layers)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Facebook, Linkedin, etc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Other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E-Commerce application (Type-1)</a:t>
            </a:r>
            <a:endParaRPr/>
          </a:p>
        </p:txBody>
      </p:sp>
      <p:sp>
        <p:nvSpPr>
          <p:cNvPr id="497" name="Google Shape;497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Goods :- flowers, tires, cars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Services:- AC repair, Car wash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Hybrid :- Food orders (time dependent good/service)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Content:- News, Courses, Legal </a:t>
            </a:r>
            <a:r>
              <a:rPr lang="en"/>
              <a:t>documents, Training services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Payment could be on-spot, on-delivery or recurring (subscription)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E-Commerce </a:t>
            </a:r>
            <a:r>
              <a:rPr lang="en"/>
              <a:t>Marketplace</a:t>
            </a:r>
            <a:r>
              <a:rPr lang="en"/>
              <a:t> application (Type-2)</a:t>
            </a:r>
            <a:endParaRPr/>
          </a:p>
        </p:txBody>
      </p:sp>
      <p:sp>
        <p:nvSpPr>
          <p:cNvPr id="503" name="Google Shape;503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Similar to E-commerce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But provides a platform for two types of users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Buyers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Sellers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Sellers could be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Corporate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individual (example: book lending site)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Networking Application (Type-3)</a:t>
            </a:r>
            <a:endParaRPr/>
          </a:p>
        </p:txBody>
      </p:sp>
      <p:sp>
        <p:nvSpPr>
          <p:cNvPr id="509" name="Google Shape;509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Connects people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Requires a theme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Professional (linkedin)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Personal (facebook, tinder)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Provide auxiliary services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Example: linkedin-job search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(Type-4)</a:t>
            </a:r>
            <a:endParaRPr/>
          </a:p>
        </p:txBody>
      </p:sp>
      <p:sp>
        <p:nvSpPr>
          <p:cNvPr id="515" name="Google Shape;515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Free-Commerce</a:t>
            </a:r>
            <a:endParaRPr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Similar to E-commerce content sites, but provide it for free</a:t>
            </a:r>
            <a:endParaRPr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Make money through other means</a:t>
            </a:r>
            <a:endParaRPr/>
          </a:p>
          <a:p>
            <a:pPr indent="-32035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Ad revenue</a:t>
            </a:r>
            <a:endParaRPr/>
          </a:p>
          <a:p>
            <a:pPr indent="-32035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Sponsors</a:t>
            </a:r>
            <a:endParaRPr/>
          </a:p>
          <a:p>
            <a:pPr indent="-320357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Collecting and selling User behavior data</a:t>
            </a:r>
            <a:endParaRPr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Example: RottenTomatoes, YouTube, etc</a:t>
            </a:r>
            <a:endParaRPr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Aggregators</a:t>
            </a:r>
            <a:endParaRPr/>
          </a:p>
          <a:p>
            <a:pPr indent="-320357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News360 (news aggregator), edealinfo (deals aggregator)</a:t>
            </a:r>
            <a:endParaRPr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Search engines (google, duckduckgo, etc)</a:t>
            </a:r>
            <a:endParaRPr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Wikis</a:t>
            </a:r>
            <a:endParaRPr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OTT platforms</a:t>
            </a:r>
            <a:endParaRPr/>
          </a:p>
          <a:p>
            <a:pPr indent="-34194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Many Many more…..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5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1"/>
          <p:cNvSpPr/>
          <p:nvPr/>
        </p:nvSpPr>
        <p:spPr>
          <a:xfrm>
            <a:off x="487125" y="429300"/>
            <a:ext cx="16761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Screen/KeyBoard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1" name="Google Shape;521;p51"/>
          <p:cNvSpPr/>
          <p:nvPr/>
        </p:nvSpPr>
        <p:spPr>
          <a:xfrm>
            <a:off x="3804150" y="42735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Browser 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2" name="Google Shape;522;p51"/>
          <p:cNvSpPr/>
          <p:nvPr/>
        </p:nvSpPr>
        <p:spPr>
          <a:xfrm>
            <a:off x="7283725" y="42930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3" name="Google Shape;523;p51"/>
          <p:cNvSpPr/>
          <p:nvPr/>
        </p:nvSpPr>
        <p:spPr>
          <a:xfrm>
            <a:off x="2239425" y="4338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URL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4" name="Google Shape;524;p51"/>
          <p:cNvSpPr/>
          <p:nvPr/>
        </p:nvSpPr>
        <p:spPr>
          <a:xfrm>
            <a:off x="5421775" y="8202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5" name="Google Shape;525;p51"/>
          <p:cNvSpPr/>
          <p:nvPr/>
        </p:nvSpPr>
        <p:spPr>
          <a:xfrm>
            <a:off x="5266450" y="3668225"/>
            <a:ext cx="1982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6" name="Google Shape;526;p51"/>
          <p:cNvSpPr/>
          <p:nvPr/>
        </p:nvSpPr>
        <p:spPr>
          <a:xfrm>
            <a:off x="2191251" y="3021050"/>
            <a:ext cx="1733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 any actions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27" name="Google Shape;527;p51"/>
          <p:cNvSpPr/>
          <p:nvPr/>
        </p:nvSpPr>
        <p:spPr>
          <a:xfrm>
            <a:off x="883400" y="1428300"/>
            <a:ext cx="1263900" cy="2906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</a:t>
            </a:r>
            <a:endParaRPr/>
          </a:p>
        </p:txBody>
      </p:sp>
      <p:sp>
        <p:nvSpPr>
          <p:cNvPr id="528" name="Google Shape;528;p51"/>
          <p:cNvSpPr/>
          <p:nvPr/>
        </p:nvSpPr>
        <p:spPr>
          <a:xfrm>
            <a:off x="5266400" y="3036600"/>
            <a:ext cx="1982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Async HTTP request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529" name="Google Shape;529;p51"/>
          <p:cNvSpPr txBox="1"/>
          <p:nvPr/>
        </p:nvSpPr>
        <p:spPr>
          <a:xfrm>
            <a:off x="3484050" y="0"/>
            <a:ext cx="32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SINGLE PAGE APPLICATION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30" name="Google Shape;530;p51"/>
          <p:cNvSpPr/>
          <p:nvPr/>
        </p:nvSpPr>
        <p:spPr>
          <a:xfrm>
            <a:off x="5339838" y="152727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1" name="Google Shape;531;p51"/>
          <p:cNvSpPr/>
          <p:nvPr/>
        </p:nvSpPr>
        <p:spPr>
          <a:xfrm>
            <a:off x="2147199" y="2010425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2" name="Google Shape;532;p51"/>
          <p:cNvSpPr/>
          <p:nvPr/>
        </p:nvSpPr>
        <p:spPr>
          <a:xfrm>
            <a:off x="3878900" y="2947400"/>
            <a:ext cx="1387500" cy="15342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Javascript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3" name="Google Shape;533;p51"/>
          <p:cNvSpPr/>
          <p:nvPr/>
        </p:nvSpPr>
        <p:spPr>
          <a:xfrm>
            <a:off x="2145500" y="3628150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Modify portions of the page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534" name="Google Shape;534;p51"/>
          <p:cNvSpPr txBox="1"/>
          <p:nvPr/>
        </p:nvSpPr>
        <p:spPr>
          <a:xfrm>
            <a:off x="5882963" y="3393225"/>
            <a:ext cx="7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REST!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540" name="Google Shape;540;p5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The Language - Basics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07960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/>
          <p:nvPr/>
        </p:nvSpPr>
        <p:spPr>
          <a:xfrm>
            <a:off x="224525" y="3347350"/>
            <a:ext cx="6694800" cy="3369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224525" y="4603150"/>
            <a:ext cx="6929400" cy="336900"/>
          </a:xfrm>
          <a:prstGeom prst="roundRect">
            <a:avLst>
              <a:gd fmla="val 16667" name="adj"/>
            </a:avLst>
          </a:prstGeom>
          <a:noFill/>
          <a:ln cap="flat" cmpd="sng" w="762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5" name="Google Shape;54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850" y="121750"/>
            <a:ext cx="8072450" cy="49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53"/>
          <p:cNvSpPr txBox="1"/>
          <p:nvPr/>
        </p:nvSpPr>
        <p:spPr>
          <a:xfrm>
            <a:off x="391100" y="343700"/>
            <a:ext cx="30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JAVASCRIPT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 TYPE HIERARCHY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Checklist</a:t>
            </a:r>
            <a:endParaRPr/>
          </a:p>
        </p:txBody>
      </p:sp>
      <p:sp>
        <p:nvSpPr>
          <p:cNvPr id="552" name="Google Shape;552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❏"/>
            </a:pPr>
            <a:r>
              <a:rPr lang="en"/>
              <a:t>Let &amp; Const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❏"/>
            </a:pPr>
            <a:r>
              <a:rPr lang="en"/>
              <a:t>Tour of types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Primitives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Boolean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String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Number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Reference types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Object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Arrays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/>
              <a:t>Functions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5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558" name="Google Shape;558;p55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Event Loop, Task Queue &amp; Call Stack </a:t>
            </a:r>
            <a:endParaRPr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 words!</a:t>
            </a:r>
            <a:endParaRPr/>
          </a:p>
        </p:txBody>
      </p:sp>
      <p:sp>
        <p:nvSpPr>
          <p:cNvPr id="564" name="Google Shape;564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Single threaded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Non-blocking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Asynchronous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Concurrent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Event-driven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Dynamic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Loosely-typed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&amp; Friends</a:t>
            </a:r>
            <a:endParaRPr/>
          </a:p>
        </p:txBody>
      </p:sp>
      <p:sp>
        <p:nvSpPr>
          <p:cNvPr id="570" name="Google Shape;570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We already saw JS doesn’t work alone and only works with friends (provided by the Hosted environment browser/node)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But how ?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How does it communicate with the friends?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Web APIs true! But what else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How do they communicate back?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What’s under the hood?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8"/>
          <p:cNvSpPr txBox="1"/>
          <p:nvPr>
            <p:ph type="title"/>
          </p:nvPr>
        </p:nvSpPr>
        <p:spPr>
          <a:xfrm>
            <a:off x="354150" y="34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a recap of Call Stack (for C)</a:t>
            </a:r>
            <a:endParaRPr/>
          </a:p>
        </p:txBody>
      </p:sp>
      <p:pic>
        <p:nvPicPr>
          <p:cNvPr id="576" name="Google Shape;576;p5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7250" y="752050"/>
            <a:ext cx="4925500" cy="421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59"/>
          <p:cNvSpPr txBox="1"/>
          <p:nvPr>
            <p:ph type="title"/>
          </p:nvPr>
        </p:nvSpPr>
        <p:spPr>
          <a:xfrm>
            <a:off x="354150" y="34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a recap of Call Stack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66"/>
              <a:t>(Not so different for Javascript)</a:t>
            </a:r>
            <a:endParaRPr sz="2466"/>
          </a:p>
        </p:txBody>
      </p:sp>
      <p:pic>
        <p:nvPicPr>
          <p:cNvPr id="582" name="Google Shape;582;p5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5025" y="898525"/>
            <a:ext cx="5445275" cy="406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single threaded means?</a:t>
            </a:r>
            <a:endParaRPr/>
          </a:p>
        </p:txBody>
      </p:sp>
      <p:sp>
        <p:nvSpPr>
          <p:cNvPr id="588" name="Google Shape;588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At any given time there can be ONLY ONE STACK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For multithreaded languages, each thread gets its very own stack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‘Main’ is the first thread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Javascript uses the ‘event loop’ and the ‘task queue(s)’ to achieve the communication with the friends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Lets see a simple example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see a simple example</a:t>
            </a:r>
            <a:endParaRPr/>
          </a:p>
        </p:txBody>
      </p:sp>
      <p:pic>
        <p:nvPicPr>
          <p:cNvPr id="594" name="Google Shape;594;p61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9875" y="1245200"/>
            <a:ext cx="5788150" cy="281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2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62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01" name="Google Shape;601;p62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2" name="Google Shape;60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62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5" name="Google Shape;605;p62"/>
          <p:cNvSpPr/>
          <p:nvPr/>
        </p:nvSpPr>
        <p:spPr>
          <a:xfrm>
            <a:off x="72475" y="330352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6" name="Google Shape;606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600" y="469448"/>
            <a:ext cx="2684226" cy="8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7" name="Google Shape;607;p62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8" name="Google Shape;608;p62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9" name="Google Shape;609;p62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/>
        </p:nvSpPr>
        <p:spPr>
          <a:xfrm>
            <a:off x="479650" y="408225"/>
            <a:ext cx="409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a server?</a:t>
            </a:r>
            <a:endParaRPr b="1" sz="20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479650" y="1764875"/>
            <a:ext cx="409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a HTTP server?</a:t>
            </a:r>
            <a:endParaRPr b="1" sz="20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479650" y="3050075"/>
            <a:ext cx="4092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Can your Laptop be a (HTTP) server?</a:t>
            </a:r>
            <a:endParaRPr b="1" sz="20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" name="Google Shape;112;p18"/>
          <p:cNvSpPr txBox="1"/>
          <p:nvPr/>
        </p:nvSpPr>
        <p:spPr>
          <a:xfrm>
            <a:off x="479650" y="4192400"/>
            <a:ext cx="409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How?</a:t>
            </a:r>
            <a:endParaRPr b="1" sz="20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6400" y="81697"/>
            <a:ext cx="2339050" cy="1560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8"/>
          <p:cNvGrpSpPr/>
          <p:nvPr/>
        </p:nvGrpSpPr>
        <p:grpSpPr>
          <a:xfrm>
            <a:off x="4826400" y="1779150"/>
            <a:ext cx="2339050" cy="1763525"/>
            <a:chOff x="4826400" y="1779150"/>
            <a:chExt cx="2339050" cy="1763525"/>
          </a:xfrm>
        </p:grpSpPr>
        <p:pic>
          <p:nvPicPr>
            <p:cNvPr id="115" name="Google Shape;115;p18"/>
            <p:cNvPicPr preferRelativeResize="0"/>
            <p:nvPr/>
          </p:nvPicPr>
          <p:blipFill rotWithShape="1">
            <a:blip r:embed="rId4">
              <a:alphaModFix/>
            </a:blip>
            <a:srcRect b="10109" l="8684" r="6834" t="5786"/>
            <a:stretch/>
          </p:blipFill>
          <p:spPr>
            <a:xfrm>
              <a:off x="4826400" y="1779150"/>
              <a:ext cx="2339050" cy="1763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368125" y="3050075"/>
              <a:ext cx="632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Proxima Nova"/>
                  <a:ea typeface="Proxima Nova"/>
                  <a:cs typeface="Proxima Nova"/>
                  <a:sym typeface="Proxima Nova"/>
                </a:rPr>
                <a:t>HTTP</a:t>
              </a:r>
              <a:endParaRPr b="1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17" name="Google Shape;117;p18"/>
            <p:cNvSpPr txBox="1"/>
            <p:nvPr/>
          </p:nvSpPr>
          <p:spPr>
            <a:xfrm>
              <a:off x="5847000" y="2257475"/>
              <a:ext cx="714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latin typeface="Proxima Nova"/>
                  <a:ea typeface="Proxima Nova"/>
                  <a:cs typeface="Proxima Nova"/>
                  <a:sym typeface="Proxima Nova"/>
                </a:rPr>
                <a:t>HTML</a:t>
              </a:r>
              <a:endParaRPr b="1"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63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63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6" name="Google Shape;61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63"/>
          <p:cNvSpPr/>
          <p:nvPr/>
        </p:nvSpPr>
        <p:spPr>
          <a:xfrm>
            <a:off x="38550" y="34731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63"/>
          <p:cNvSpPr/>
          <p:nvPr/>
        </p:nvSpPr>
        <p:spPr>
          <a:xfrm>
            <a:off x="1424975" y="3097675"/>
            <a:ext cx="176400" cy="332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63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63"/>
          <p:cNvSpPr/>
          <p:nvPr/>
        </p:nvSpPr>
        <p:spPr>
          <a:xfrm>
            <a:off x="1669200" y="2446275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622" name="Google Shape;622;p63"/>
          <p:cNvSpPr txBox="1"/>
          <p:nvPr/>
        </p:nvSpPr>
        <p:spPr>
          <a:xfrm>
            <a:off x="760000" y="24278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SetTimeout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3" name="Google Shape;623;p63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4" name="Google Shape;624;p6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600" y="469448"/>
            <a:ext cx="2684226" cy="8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63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26" name="Google Shape;626;p63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7" name="Google Shape;627;p63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28" name="Google Shape;628;p63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64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64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5" name="Google Shape;635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36" name="Google Shape;636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7" name="Google Shape;637;p64"/>
          <p:cNvSpPr/>
          <p:nvPr/>
        </p:nvSpPr>
        <p:spPr>
          <a:xfrm>
            <a:off x="38550" y="34731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64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64"/>
          <p:cNvSpPr/>
          <p:nvPr/>
        </p:nvSpPr>
        <p:spPr>
          <a:xfrm>
            <a:off x="1669200" y="2446275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640" name="Google Shape;640;p64"/>
          <p:cNvSpPr txBox="1"/>
          <p:nvPr/>
        </p:nvSpPr>
        <p:spPr>
          <a:xfrm>
            <a:off x="760000" y="24278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SetTimeout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1" name="Google Shape;641;p64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42" name="Google Shape;642;p64"/>
          <p:cNvCxnSpPr>
            <a:endCxn id="643" idx="2"/>
          </p:cNvCxnSpPr>
          <p:nvPr/>
        </p:nvCxnSpPr>
        <p:spPr>
          <a:xfrm flipH="1" rot="10800000">
            <a:off x="2313900" y="905875"/>
            <a:ext cx="4496700" cy="16998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644" name="Google Shape;644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600" y="469448"/>
            <a:ext cx="2684226" cy="8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5" name="Google Shape;645;p64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46" name="Google Shape;646;p64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7" name="Google Shape;647;p64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48" name="Google Shape;648;p64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65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54" name="Google Shape;654;p65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65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56" name="Google Shape;65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7" name="Google Shape;657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8" name="Google Shape;658;p65"/>
          <p:cNvSpPr/>
          <p:nvPr/>
        </p:nvSpPr>
        <p:spPr>
          <a:xfrm>
            <a:off x="38550" y="34731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65"/>
          <p:cNvSpPr/>
          <p:nvPr/>
        </p:nvSpPr>
        <p:spPr>
          <a:xfrm>
            <a:off x="6276625" y="675250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660" name="Google Shape;660;p65"/>
          <p:cNvSpPr txBox="1"/>
          <p:nvPr/>
        </p:nvSpPr>
        <p:spPr>
          <a:xfrm>
            <a:off x="760000" y="24278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SetTimeout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61" name="Google Shape;661;p65"/>
          <p:cNvPicPr preferRelativeResize="0"/>
          <p:nvPr/>
        </p:nvPicPr>
        <p:blipFill rotWithShape="1">
          <a:blip r:embed="rId5">
            <a:alphaModFix/>
          </a:blip>
          <a:srcRect b="17985" l="0" r="0" t="19148"/>
          <a:stretch/>
        </p:blipFill>
        <p:spPr>
          <a:xfrm>
            <a:off x="6334050" y="1034418"/>
            <a:ext cx="442625" cy="278257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65"/>
          <p:cNvSpPr txBox="1"/>
          <p:nvPr/>
        </p:nvSpPr>
        <p:spPr>
          <a:xfrm>
            <a:off x="6334050" y="1252900"/>
            <a:ext cx="112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1000</a:t>
            </a:r>
            <a:endParaRPr sz="8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3" name="Google Shape;663;p65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64" name="Google Shape;664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72600" y="469448"/>
            <a:ext cx="2684226" cy="8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65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6" name="Google Shape;666;p65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7" name="Google Shape;667;p65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66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66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74" name="Google Shape;674;p66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66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76" name="Google Shape;676;p66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7" name="Google Shape;67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66"/>
          <p:cNvSpPr/>
          <p:nvPr/>
        </p:nvSpPr>
        <p:spPr>
          <a:xfrm>
            <a:off x="72475" y="39888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66"/>
          <p:cNvSpPr/>
          <p:nvPr/>
        </p:nvSpPr>
        <p:spPr>
          <a:xfrm>
            <a:off x="1424975" y="3097675"/>
            <a:ext cx="176400" cy="332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66"/>
          <p:cNvSpPr/>
          <p:nvPr/>
        </p:nvSpPr>
        <p:spPr>
          <a:xfrm>
            <a:off x="1745400" y="2503900"/>
            <a:ext cx="597300" cy="27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String</a:t>
            </a:r>
            <a:r>
              <a:rPr lang="en" sz="800">
                <a:solidFill>
                  <a:schemeClr val="lt1"/>
                </a:solidFill>
              </a:rPr>
              <a:t>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682" name="Google Shape;682;p66"/>
          <p:cNvSpPr/>
          <p:nvPr/>
        </p:nvSpPr>
        <p:spPr>
          <a:xfrm>
            <a:off x="6276625" y="675250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683" name="Google Shape;683;p66"/>
          <p:cNvPicPr preferRelativeResize="0"/>
          <p:nvPr/>
        </p:nvPicPr>
        <p:blipFill rotWithShape="1">
          <a:blip r:embed="rId5">
            <a:alphaModFix/>
          </a:blip>
          <a:srcRect b="17985" l="0" r="0" t="19148"/>
          <a:stretch/>
        </p:blipFill>
        <p:spPr>
          <a:xfrm>
            <a:off x="6334050" y="1034418"/>
            <a:ext cx="442625" cy="278257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66"/>
          <p:cNvSpPr txBox="1"/>
          <p:nvPr/>
        </p:nvSpPr>
        <p:spPr>
          <a:xfrm>
            <a:off x="6334050" y="1252900"/>
            <a:ext cx="112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200</a:t>
            </a:r>
            <a:endParaRPr sz="8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5" name="Google Shape;685;p66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86" name="Google Shape;686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72600" y="469448"/>
            <a:ext cx="2684226" cy="8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p66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8" name="Google Shape;688;p66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89" name="Google Shape;689;p66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67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95" name="Google Shape;695;p67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67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97" name="Google Shape;697;p67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67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9" name="Google Shape;699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67"/>
          <p:cNvSpPr/>
          <p:nvPr/>
        </p:nvSpPr>
        <p:spPr>
          <a:xfrm>
            <a:off x="72475" y="39888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67"/>
          <p:cNvSpPr/>
          <p:nvPr/>
        </p:nvSpPr>
        <p:spPr>
          <a:xfrm>
            <a:off x="1745400" y="2503900"/>
            <a:ext cx="597300" cy="27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String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703" name="Google Shape;703;p67"/>
          <p:cNvSpPr/>
          <p:nvPr/>
        </p:nvSpPr>
        <p:spPr>
          <a:xfrm>
            <a:off x="6276625" y="675250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704" name="Google Shape;704;p67"/>
          <p:cNvPicPr preferRelativeResize="0"/>
          <p:nvPr/>
        </p:nvPicPr>
        <p:blipFill rotWithShape="1">
          <a:blip r:embed="rId5">
            <a:alphaModFix/>
          </a:blip>
          <a:srcRect b="17985" l="0" r="0" t="19148"/>
          <a:stretch/>
        </p:blipFill>
        <p:spPr>
          <a:xfrm>
            <a:off x="6334050" y="1034418"/>
            <a:ext cx="442625" cy="278257"/>
          </a:xfrm>
          <a:prstGeom prst="rect">
            <a:avLst/>
          </a:prstGeom>
          <a:noFill/>
          <a:ln>
            <a:noFill/>
          </a:ln>
        </p:spPr>
      </p:pic>
      <p:sp>
        <p:nvSpPr>
          <p:cNvPr id="705" name="Google Shape;705;p67"/>
          <p:cNvSpPr txBox="1"/>
          <p:nvPr/>
        </p:nvSpPr>
        <p:spPr>
          <a:xfrm>
            <a:off x="6334050" y="1252900"/>
            <a:ext cx="112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00</a:t>
            </a:r>
            <a:endParaRPr sz="8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6" name="Google Shape;706;p67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07" name="Google Shape;707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8" name="Google Shape;708;p67"/>
          <p:cNvCxnSpPr>
            <a:endCxn id="707" idx="2"/>
          </p:cNvCxnSpPr>
          <p:nvPr/>
        </p:nvCxnSpPr>
        <p:spPr>
          <a:xfrm flipH="1" rot="10800000">
            <a:off x="2313758" y="1156258"/>
            <a:ext cx="2199000" cy="14493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709" name="Google Shape;709;p67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0" name="Google Shape;710;p67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1" name="Google Shape;711;p67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68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68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18" name="Google Shape;718;p68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19" name="Google Shape;719;p68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0" name="Google Shape;72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1" name="Google Shape;721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2" name="Google Shape;722;p68"/>
          <p:cNvSpPr/>
          <p:nvPr/>
        </p:nvSpPr>
        <p:spPr>
          <a:xfrm>
            <a:off x="72475" y="39888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8"/>
          <p:cNvSpPr/>
          <p:nvPr/>
        </p:nvSpPr>
        <p:spPr>
          <a:xfrm>
            <a:off x="6276625" y="675250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724" name="Google Shape;724;p68"/>
          <p:cNvPicPr preferRelativeResize="0"/>
          <p:nvPr/>
        </p:nvPicPr>
        <p:blipFill rotWithShape="1">
          <a:blip r:embed="rId5">
            <a:alphaModFix/>
          </a:blip>
          <a:srcRect b="17985" l="0" r="0" t="19148"/>
          <a:stretch/>
        </p:blipFill>
        <p:spPr>
          <a:xfrm>
            <a:off x="6334050" y="1034418"/>
            <a:ext cx="442625" cy="278257"/>
          </a:xfrm>
          <a:prstGeom prst="rect">
            <a:avLst/>
          </a:prstGeom>
          <a:noFill/>
          <a:ln>
            <a:noFill/>
          </a:ln>
        </p:spPr>
      </p:pic>
      <p:sp>
        <p:nvSpPr>
          <p:cNvPr id="725" name="Google Shape;725;p68"/>
          <p:cNvSpPr txBox="1"/>
          <p:nvPr/>
        </p:nvSpPr>
        <p:spPr>
          <a:xfrm>
            <a:off x="6334050" y="1252900"/>
            <a:ext cx="112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0</a:t>
            </a:r>
            <a:endParaRPr sz="8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6" name="Google Shape;726;p68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27" name="Google Shape;727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68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9" name="Google Shape;729;p68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0" name="Google Shape;730;p68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69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69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37" name="Google Shape;737;p69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38" name="Google Shape;738;p69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9" name="Google Shape;739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1" name="Google Shape;741;p69"/>
          <p:cNvSpPr/>
          <p:nvPr/>
        </p:nvSpPr>
        <p:spPr>
          <a:xfrm>
            <a:off x="72475" y="39888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69"/>
          <p:cNvSpPr/>
          <p:nvPr/>
        </p:nvSpPr>
        <p:spPr>
          <a:xfrm>
            <a:off x="6276625" y="675250"/>
            <a:ext cx="6450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pic>
        <p:nvPicPr>
          <p:cNvPr id="743" name="Google Shape;743;p69"/>
          <p:cNvPicPr preferRelativeResize="0"/>
          <p:nvPr/>
        </p:nvPicPr>
        <p:blipFill rotWithShape="1">
          <a:blip r:embed="rId5">
            <a:alphaModFix/>
          </a:blip>
          <a:srcRect b="17985" l="0" r="0" t="19148"/>
          <a:stretch/>
        </p:blipFill>
        <p:spPr>
          <a:xfrm>
            <a:off x="6334050" y="1034418"/>
            <a:ext cx="442625" cy="278257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69"/>
          <p:cNvSpPr txBox="1"/>
          <p:nvPr/>
        </p:nvSpPr>
        <p:spPr>
          <a:xfrm>
            <a:off x="6334050" y="1252900"/>
            <a:ext cx="112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0</a:t>
            </a:r>
            <a:endParaRPr sz="800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5" name="Google Shape;745;p69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6" name="Google Shape;746;p6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47" name="Google Shape;747;p69"/>
          <p:cNvCxnSpPr>
            <a:stCxn id="744" idx="0"/>
          </p:cNvCxnSpPr>
          <p:nvPr/>
        </p:nvCxnSpPr>
        <p:spPr>
          <a:xfrm flipH="1">
            <a:off x="4553100" y="1252900"/>
            <a:ext cx="2344200" cy="20991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70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70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54" name="Google Shape;754;p70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55" name="Google Shape;755;p70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6" name="Google Shape;756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70"/>
          <p:cNvSpPr/>
          <p:nvPr/>
        </p:nvSpPr>
        <p:spPr>
          <a:xfrm>
            <a:off x="45325" y="351382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70"/>
          <p:cNvSpPr/>
          <p:nvPr/>
        </p:nvSpPr>
        <p:spPr>
          <a:xfrm>
            <a:off x="3426675" y="3448650"/>
            <a:ext cx="1655700" cy="887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760" name="Google Shape;760;p70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61" name="Google Shape;761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2" name="Google Shape;762;p70"/>
          <p:cNvCxnSpPr>
            <a:stCxn id="763" idx="0"/>
          </p:cNvCxnSpPr>
          <p:nvPr/>
        </p:nvCxnSpPr>
        <p:spPr>
          <a:xfrm flipH="1">
            <a:off x="4553100" y="1252900"/>
            <a:ext cx="2344200" cy="20991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  <p:grpSp>
        <p:nvGrpSpPr>
          <p:cNvPr id="764" name="Google Shape;764;p70"/>
          <p:cNvGrpSpPr/>
          <p:nvPr/>
        </p:nvGrpSpPr>
        <p:grpSpPr>
          <a:xfrm>
            <a:off x="3801421" y="3988883"/>
            <a:ext cx="1041820" cy="300599"/>
            <a:chOff x="6138275" y="2344919"/>
            <a:chExt cx="1771200" cy="629131"/>
          </a:xfrm>
        </p:grpSpPr>
        <p:sp>
          <p:nvSpPr>
            <p:cNvPr id="765" name="Google Shape;765;p70"/>
            <p:cNvSpPr/>
            <p:nvPr/>
          </p:nvSpPr>
          <p:spPr>
            <a:xfrm>
              <a:off x="6138275" y="2404050"/>
              <a:ext cx="1771200" cy="570000"/>
            </a:xfrm>
            <a:prstGeom prst="rect">
              <a:avLst/>
            </a:prstGeom>
            <a:solidFill>
              <a:srgbClr val="FF9900"/>
            </a:solidFill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70"/>
            <p:cNvSpPr txBox="1"/>
            <p:nvPr/>
          </p:nvSpPr>
          <p:spPr>
            <a:xfrm>
              <a:off x="6297275" y="2344919"/>
              <a:ext cx="1397700" cy="5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console.log</a:t>
              </a:r>
              <a:endParaRPr sz="6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767" name="Google Shape;767;p70"/>
            <p:cNvSpPr/>
            <p:nvPr/>
          </p:nvSpPr>
          <p:spPr>
            <a:xfrm>
              <a:off x="7173875" y="2556075"/>
              <a:ext cx="352800" cy="276900"/>
            </a:xfrm>
            <a:prstGeom prst="roundRect">
              <a:avLst>
                <a:gd fmla="val 16667" name="adj"/>
              </a:avLst>
            </a:prstGeom>
            <a:solidFill>
              <a:srgbClr val="4A86E8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0">
                  <a:solidFill>
                    <a:schemeClr val="lt1"/>
                  </a:solidFill>
                </a:rPr>
                <a:t>String Object</a:t>
              </a:r>
              <a:endParaRPr sz="400">
                <a:solidFill>
                  <a:schemeClr val="lt1"/>
                </a:solidFill>
              </a:endParaRPr>
            </a:p>
          </p:txBody>
        </p:sp>
      </p:grpSp>
      <p:sp>
        <p:nvSpPr>
          <p:cNvPr id="768" name="Google Shape;768;p70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69" name="Google Shape;769;p70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0" name="Google Shape;770;p70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71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71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77" name="Google Shape;777;p71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8" name="Google Shape;778;p71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9" name="Google Shape;779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0" name="Google Shape;780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71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82" name="Google Shape;782;p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p71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4A86E8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Anonymous function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84" name="Google Shape;784;p71"/>
          <p:cNvSpPr/>
          <p:nvPr/>
        </p:nvSpPr>
        <p:spPr>
          <a:xfrm>
            <a:off x="45325" y="351382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71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6" name="Google Shape;786;p71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87" name="Google Shape;787;p71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72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72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794" name="Google Shape;794;p72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95" name="Google Shape;795;p72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6" name="Google Shape;79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7" name="Google Shape;79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8" name="Google Shape;798;p72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99" name="Google Shape;799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82333" y="526633"/>
            <a:ext cx="3060850" cy="629625"/>
          </a:xfrm>
          <a:prstGeom prst="rect">
            <a:avLst/>
          </a:prstGeom>
          <a:noFill/>
          <a:ln>
            <a:noFill/>
          </a:ln>
        </p:spPr>
      </p:pic>
      <p:sp>
        <p:nvSpPr>
          <p:cNvPr id="800" name="Google Shape;800;p72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4A86E8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Anonymous function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01" name="Google Shape;801;p72"/>
          <p:cNvSpPr/>
          <p:nvPr/>
        </p:nvSpPr>
        <p:spPr>
          <a:xfrm>
            <a:off x="709800" y="16639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72"/>
          <p:cNvSpPr txBox="1"/>
          <p:nvPr/>
        </p:nvSpPr>
        <p:spPr>
          <a:xfrm>
            <a:off x="868800" y="17643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3" name="Google Shape;803;p72"/>
          <p:cNvSpPr/>
          <p:nvPr/>
        </p:nvSpPr>
        <p:spPr>
          <a:xfrm>
            <a:off x="1745400" y="1818100"/>
            <a:ext cx="597300" cy="27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String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804" name="Google Shape;804;p72"/>
          <p:cNvSpPr/>
          <p:nvPr/>
        </p:nvSpPr>
        <p:spPr>
          <a:xfrm>
            <a:off x="45325" y="366622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72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6" name="Google Shape;806;p72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07" name="Google Shape;807;p72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125" name="Google Shape;125;p19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28" name="Google Shape;128;p19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4" name="Google Shape;134;p19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Google Shape;135;p19"/>
          <p:cNvCxnSpPr>
            <a:stCxn id="131" idx="0"/>
          </p:cNvCxnSpPr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19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7" name="Google Shape;137;p19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8" name="Google Shape;138;p19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141" name="Google Shape;14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37" y="2245950"/>
            <a:ext cx="2386539" cy="1291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73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73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14" name="Google Shape;814;p73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5" name="Google Shape;815;p73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6" name="Google Shape;816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73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19" name="Google Shape;819;p73"/>
          <p:cNvSpPr/>
          <p:nvPr/>
        </p:nvSpPr>
        <p:spPr>
          <a:xfrm>
            <a:off x="709800" y="2349775"/>
            <a:ext cx="1771200" cy="570000"/>
          </a:xfrm>
          <a:prstGeom prst="rect">
            <a:avLst/>
          </a:prstGeom>
          <a:solidFill>
            <a:srgbClr val="4A86E8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Anonymous function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20" name="Google Shape;820;p73"/>
          <p:cNvSpPr/>
          <p:nvPr/>
        </p:nvSpPr>
        <p:spPr>
          <a:xfrm>
            <a:off x="709800" y="1663975"/>
            <a:ext cx="1771200" cy="570000"/>
          </a:xfrm>
          <a:prstGeom prst="rect">
            <a:avLst/>
          </a:prstGeom>
          <a:solidFill>
            <a:srgbClr val="FF9900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73"/>
          <p:cNvSpPr txBox="1"/>
          <p:nvPr/>
        </p:nvSpPr>
        <p:spPr>
          <a:xfrm>
            <a:off x="868800" y="17643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2" name="Google Shape;822;p73"/>
          <p:cNvSpPr/>
          <p:nvPr/>
        </p:nvSpPr>
        <p:spPr>
          <a:xfrm>
            <a:off x="1745400" y="1818100"/>
            <a:ext cx="597300" cy="2748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String Object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823" name="Google Shape;823;p73"/>
          <p:cNvSpPr/>
          <p:nvPr/>
        </p:nvSpPr>
        <p:spPr>
          <a:xfrm>
            <a:off x="45325" y="366622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rgbClr val="38761D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4" name="Google Shape;824;p73"/>
          <p:cNvCxnSpPr>
            <a:stCxn id="820" idx="3"/>
          </p:cNvCxnSpPr>
          <p:nvPr/>
        </p:nvCxnSpPr>
        <p:spPr>
          <a:xfrm flipH="1" rot="10800000">
            <a:off x="2481000" y="1156375"/>
            <a:ext cx="2031900" cy="7926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id="825" name="Google Shape;825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3525" y="366300"/>
            <a:ext cx="342138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73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7" name="Google Shape;827;p73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8" name="Google Shape;828;p73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74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74"/>
          <p:cNvSpPr/>
          <p:nvPr/>
        </p:nvSpPr>
        <p:spPr>
          <a:xfrm>
            <a:off x="6810600" y="499075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Timer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(Node timer thread)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35" name="Google Shape;835;p74"/>
          <p:cNvSpPr txBox="1"/>
          <p:nvPr/>
        </p:nvSpPr>
        <p:spPr>
          <a:xfrm>
            <a:off x="868800" y="24501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36" name="Google Shape;836;p74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7" name="Google Shape;837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275" y="3513825"/>
            <a:ext cx="2495522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9" name="Google Shape;839;p74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0" name="Google Shape;840;p74"/>
          <p:cNvSpPr txBox="1"/>
          <p:nvPr/>
        </p:nvSpPr>
        <p:spPr>
          <a:xfrm>
            <a:off x="868800" y="1764325"/>
            <a:ext cx="139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console.log</a:t>
            </a:r>
            <a:endParaRPr sz="12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41" name="Google Shape;841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3525" y="366300"/>
            <a:ext cx="342138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74"/>
          <p:cNvSpPr/>
          <p:nvPr/>
        </p:nvSpPr>
        <p:spPr>
          <a:xfrm>
            <a:off x="72475" y="42936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74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4" name="Google Shape;844;p74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5" name="Google Shape;845;p74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7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 the browser?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76"/>
          <p:cNvSpPr/>
          <p:nvPr/>
        </p:nvSpPr>
        <p:spPr>
          <a:xfrm>
            <a:off x="2863525" y="108575"/>
            <a:ext cx="4950000" cy="2140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78D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76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76"/>
          <p:cNvSpPr/>
          <p:nvPr/>
        </p:nvSpPr>
        <p:spPr>
          <a:xfrm>
            <a:off x="5688875" y="657475"/>
            <a:ext cx="1062900" cy="634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Renderer friend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(Browser Renderer thread)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858" name="Google Shape;858;p76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9" name="Google Shape;85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300" y="23147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860" name="Google Shape;860;p76"/>
          <p:cNvSpPr txBox="1"/>
          <p:nvPr/>
        </p:nvSpPr>
        <p:spPr>
          <a:xfrm>
            <a:off x="3490475" y="261550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1" name="Google Shape;861;p76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2" name="Google Shape;862;p76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63" name="Google Shape;863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675" y="590350"/>
            <a:ext cx="2527200" cy="76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64" name="Google Shape;864;p76"/>
          <p:cNvSpPr/>
          <p:nvPr/>
        </p:nvSpPr>
        <p:spPr>
          <a:xfrm>
            <a:off x="7176975" y="250675"/>
            <a:ext cx="266100" cy="187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BROWSER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U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65" name="Google Shape;865;p76"/>
          <p:cNvSpPr txBox="1"/>
          <p:nvPr/>
        </p:nvSpPr>
        <p:spPr>
          <a:xfrm>
            <a:off x="3769125" y="250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DOM Tree 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6" name="Google Shape;866;p76"/>
          <p:cNvSpPr/>
          <p:nvPr/>
        </p:nvSpPr>
        <p:spPr>
          <a:xfrm>
            <a:off x="4268950" y="1198750"/>
            <a:ext cx="528600" cy="2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Function call detail</a:t>
            </a:r>
            <a:endParaRPr sz="600">
              <a:solidFill>
                <a:schemeClr val="lt1"/>
              </a:solidFill>
            </a:endParaRPr>
          </a:p>
        </p:txBody>
      </p:sp>
      <p:pic>
        <p:nvPicPr>
          <p:cNvPr id="867" name="Google Shape;867;p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5200" y="756600"/>
            <a:ext cx="692101" cy="692101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76"/>
          <p:cNvSpPr txBox="1"/>
          <p:nvPr/>
        </p:nvSpPr>
        <p:spPr>
          <a:xfrm>
            <a:off x="8335200" y="1849150"/>
            <a:ext cx="5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User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77"/>
          <p:cNvSpPr/>
          <p:nvPr/>
        </p:nvSpPr>
        <p:spPr>
          <a:xfrm>
            <a:off x="2863525" y="108575"/>
            <a:ext cx="4950000" cy="2140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78D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77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77"/>
          <p:cNvSpPr/>
          <p:nvPr/>
        </p:nvSpPr>
        <p:spPr>
          <a:xfrm>
            <a:off x="5688875" y="657475"/>
            <a:ext cx="1062900" cy="634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Renderer friend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(Browser Renderer thread)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876" name="Google Shape;876;p77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7" name="Google Shape;877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300" y="23147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77"/>
          <p:cNvSpPr txBox="1"/>
          <p:nvPr/>
        </p:nvSpPr>
        <p:spPr>
          <a:xfrm>
            <a:off x="3490475" y="261550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9" name="Google Shape;879;p77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0" name="Google Shape;880;p77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81" name="Google Shape;881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675" y="590350"/>
            <a:ext cx="2527200" cy="768450"/>
          </a:xfrm>
          <a:prstGeom prst="rect">
            <a:avLst/>
          </a:prstGeom>
          <a:noFill/>
          <a:ln>
            <a:noFill/>
          </a:ln>
        </p:spPr>
      </p:pic>
      <p:sp>
        <p:nvSpPr>
          <p:cNvPr id="882" name="Google Shape;882;p77"/>
          <p:cNvSpPr/>
          <p:nvPr/>
        </p:nvSpPr>
        <p:spPr>
          <a:xfrm>
            <a:off x="7176975" y="250675"/>
            <a:ext cx="266100" cy="187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BROWSER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U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883" name="Google Shape;883;p77"/>
          <p:cNvSpPr txBox="1"/>
          <p:nvPr/>
        </p:nvSpPr>
        <p:spPr>
          <a:xfrm>
            <a:off x="3769125" y="250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DOM Tree 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84" name="Google Shape;884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5200" y="756600"/>
            <a:ext cx="692101" cy="692101"/>
          </a:xfrm>
          <a:prstGeom prst="rect">
            <a:avLst/>
          </a:prstGeom>
          <a:noFill/>
          <a:ln>
            <a:noFill/>
          </a:ln>
        </p:spPr>
      </p:pic>
      <p:sp>
        <p:nvSpPr>
          <p:cNvPr id="885" name="Google Shape;885;p77"/>
          <p:cNvSpPr txBox="1"/>
          <p:nvPr/>
        </p:nvSpPr>
        <p:spPr>
          <a:xfrm>
            <a:off x="8335200" y="1849150"/>
            <a:ext cx="5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User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6" name="Google Shape;886;p77"/>
          <p:cNvSpPr/>
          <p:nvPr/>
        </p:nvSpPr>
        <p:spPr>
          <a:xfrm>
            <a:off x="7643100" y="925975"/>
            <a:ext cx="766800" cy="522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Clicked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887" name="Google Shape;887;p77"/>
          <p:cNvSpPr/>
          <p:nvPr/>
        </p:nvSpPr>
        <p:spPr>
          <a:xfrm>
            <a:off x="4268950" y="1198750"/>
            <a:ext cx="528600" cy="2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Function call detail</a:t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78"/>
          <p:cNvSpPr/>
          <p:nvPr/>
        </p:nvSpPr>
        <p:spPr>
          <a:xfrm>
            <a:off x="2863525" y="108575"/>
            <a:ext cx="4950000" cy="2140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78D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78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78"/>
          <p:cNvSpPr/>
          <p:nvPr/>
        </p:nvSpPr>
        <p:spPr>
          <a:xfrm>
            <a:off x="5688875" y="657475"/>
            <a:ext cx="1062900" cy="634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Renderer friend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(Browser Renderer thread)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895" name="Google Shape;895;p78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6" name="Google Shape;896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300" y="23147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897" name="Google Shape;897;p78"/>
          <p:cNvSpPr txBox="1"/>
          <p:nvPr/>
        </p:nvSpPr>
        <p:spPr>
          <a:xfrm>
            <a:off x="3490475" y="261550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8" name="Google Shape;898;p78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9" name="Google Shape;899;p78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00" name="Google Shape;900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675" y="590350"/>
            <a:ext cx="2527200" cy="76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01" name="Google Shape;901;p78"/>
          <p:cNvSpPr/>
          <p:nvPr/>
        </p:nvSpPr>
        <p:spPr>
          <a:xfrm>
            <a:off x="7176975" y="250675"/>
            <a:ext cx="266100" cy="187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BROWSER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U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02" name="Google Shape;902;p78"/>
          <p:cNvSpPr txBox="1"/>
          <p:nvPr/>
        </p:nvSpPr>
        <p:spPr>
          <a:xfrm>
            <a:off x="3769125" y="250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DOM Tree 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03" name="Google Shape;903;p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5200" y="756600"/>
            <a:ext cx="692101" cy="692101"/>
          </a:xfrm>
          <a:prstGeom prst="rect">
            <a:avLst/>
          </a:prstGeom>
          <a:noFill/>
          <a:ln>
            <a:noFill/>
          </a:ln>
        </p:spPr>
      </p:pic>
      <p:sp>
        <p:nvSpPr>
          <p:cNvPr id="904" name="Google Shape;904;p78"/>
          <p:cNvSpPr txBox="1"/>
          <p:nvPr/>
        </p:nvSpPr>
        <p:spPr>
          <a:xfrm>
            <a:off x="8335200" y="1849150"/>
            <a:ext cx="5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User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5" name="Google Shape;905;p78"/>
          <p:cNvSpPr/>
          <p:nvPr/>
        </p:nvSpPr>
        <p:spPr>
          <a:xfrm>
            <a:off x="7643100" y="925975"/>
            <a:ext cx="766800" cy="522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Clicked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906" name="Google Shape;906;p78"/>
          <p:cNvSpPr/>
          <p:nvPr/>
        </p:nvSpPr>
        <p:spPr>
          <a:xfrm>
            <a:off x="6574650" y="875375"/>
            <a:ext cx="570600" cy="363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Clicked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907" name="Google Shape;907;p78"/>
          <p:cNvSpPr/>
          <p:nvPr/>
        </p:nvSpPr>
        <p:spPr>
          <a:xfrm>
            <a:off x="4268950" y="1198750"/>
            <a:ext cx="528600" cy="2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Function call detail</a:t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79"/>
          <p:cNvSpPr/>
          <p:nvPr/>
        </p:nvSpPr>
        <p:spPr>
          <a:xfrm>
            <a:off x="2863525" y="108575"/>
            <a:ext cx="4950000" cy="2140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78D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79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79"/>
          <p:cNvSpPr/>
          <p:nvPr/>
        </p:nvSpPr>
        <p:spPr>
          <a:xfrm>
            <a:off x="5688875" y="657475"/>
            <a:ext cx="1062900" cy="634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Renderer friend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(Browser Renderer thread)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915" name="Google Shape;915;p79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6" name="Google Shape;91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300" y="23147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79"/>
          <p:cNvSpPr txBox="1"/>
          <p:nvPr/>
        </p:nvSpPr>
        <p:spPr>
          <a:xfrm>
            <a:off x="3490475" y="261550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8" name="Google Shape;918;p79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19" name="Google Shape;919;p79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20" name="Google Shape;920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675" y="590350"/>
            <a:ext cx="2527200" cy="76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21" name="Google Shape;921;p79"/>
          <p:cNvSpPr/>
          <p:nvPr/>
        </p:nvSpPr>
        <p:spPr>
          <a:xfrm>
            <a:off x="7176975" y="250675"/>
            <a:ext cx="266100" cy="187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BROWSER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U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22" name="Google Shape;922;p79"/>
          <p:cNvSpPr txBox="1"/>
          <p:nvPr/>
        </p:nvSpPr>
        <p:spPr>
          <a:xfrm>
            <a:off x="3769125" y="250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DOM Tree 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23" name="Google Shape;923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5200" y="756600"/>
            <a:ext cx="692101" cy="692101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79"/>
          <p:cNvSpPr txBox="1"/>
          <p:nvPr/>
        </p:nvSpPr>
        <p:spPr>
          <a:xfrm>
            <a:off x="8335200" y="1849150"/>
            <a:ext cx="5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User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5" name="Google Shape;925;p79"/>
          <p:cNvSpPr/>
          <p:nvPr/>
        </p:nvSpPr>
        <p:spPr>
          <a:xfrm>
            <a:off x="7643100" y="925975"/>
            <a:ext cx="766800" cy="522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Clicked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926" name="Google Shape;926;p79"/>
          <p:cNvSpPr/>
          <p:nvPr/>
        </p:nvSpPr>
        <p:spPr>
          <a:xfrm>
            <a:off x="6574650" y="875375"/>
            <a:ext cx="570600" cy="363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Clicked</a:t>
            </a:r>
            <a:endParaRPr sz="700">
              <a:solidFill>
                <a:schemeClr val="lt1"/>
              </a:solidFill>
            </a:endParaRPr>
          </a:p>
        </p:txBody>
      </p:sp>
      <p:cxnSp>
        <p:nvCxnSpPr>
          <p:cNvPr id="927" name="Google Shape;927;p79"/>
          <p:cNvCxnSpPr/>
          <p:nvPr/>
        </p:nvCxnSpPr>
        <p:spPr>
          <a:xfrm>
            <a:off x="4572000" y="1468750"/>
            <a:ext cx="1500" cy="21684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928" name="Google Shape;928;p79"/>
          <p:cNvSpPr/>
          <p:nvPr/>
        </p:nvSpPr>
        <p:spPr>
          <a:xfrm>
            <a:off x="3896200" y="3677800"/>
            <a:ext cx="1274100" cy="4953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 for validation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929" name="Google Shape;929;p79"/>
          <p:cNvSpPr/>
          <p:nvPr/>
        </p:nvSpPr>
        <p:spPr>
          <a:xfrm>
            <a:off x="4268950" y="1198750"/>
            <a:ext cx="528600" cy="27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Function call detail</a:t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Google Shape;934;p80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80"/>
          <p:cNvSpPr/>
          <p:nvPr/>
        </p:nvSpPr>
        <p:spPr>
          <a:xfrm>
            <a:off x="5688875" y="657475"/>
            <a:ext cx="1062900" cy="6342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Renderer friend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(Browser Renderer thread)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936" name="Google Shape;936;p80"/>
          <p:cNvSpPr/>
          <p:nvPr/>
        </p:nvSpPr>
        <p:spPr>
          <a:xfrm>
            <a:off x="3162500" y="3381825"/>
            <a:ext cx="54336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7" name="Google Shape;93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300" y="23147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938" name="Google Shape;938;p80"/>
          <p:cNvSpPr txBox="1"/>
          <p:nvPr/>
        </p:nvSpPr>
        <p:spPr>
          <a:xfrm>
            <a:off x="3490475" y="261550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9" name="Google Shape;939;p80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0" name="Google Shape;940;p80"/>
          <p:cNvSpPr txBox="1"/>
          <p:nvPr/>
        </p:nvSpPr>
        <p:spPr>
          <a:xfrm>
            <a:off x="5133125" y="44616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41" name="Google Shape;941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675" y="590350"/>
            <a:ext cx="2527200" cy="768450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80"/>
          <p:cNvSpPr/>
          <p:nvPr/>
        </p:nvSpPr>
        <p:spPr>
          <a:xfrm>
            <a:off x="7176975" y="250675"/>
            <a:ext cx="266100" cy="1873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BROWSER 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U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I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43" name="Google Shape;943;p80"/>
          <p:cNvSpPr txBox="1"/>
          <p:nvPr/>
        </p:nvSpPr>
        <p:spPr>
          <a:xfrm>
            <a:off x="3769125" y="250675"/>
            <a:ext cx="14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DOM Tree 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4" name="Google Shape;944;p80"/>
          <p:cNvSpPr/>
          <p:nvPr/>
        </p:nvSpPr>
        <p:spPr>
          <a:xfrm>
            <a:off x="4268950" y="1198750"/>
            <a:ext cx="528600" cy="2700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Function Object</a:t>
            </a:r>
            <a:endParaRPr sz="600">
              <a:solidFill>
                <a:schemeClr val="lt1"/>
              </a:solidFill>
            </a:endParaRPr>
          </a:p>
        </p:txBody>
      </p:sp>
      <p:pic>
        <p:nvPicPr>
          <p:cNvPr id="945" name="Google Shape;945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5200" y="756600"/>
            <a:ext cx="692101" cy="692101"/>
          </a:xfrm>
          <a:prstGeom prst="rect">
            <a:avLst/>
          </a:prstGeom>
          <a:noFill/>
          <a:ln>
            <a:noFill/>
          </a:ln>
        </p:spPr>
      </p:pic>
      <p:sp>
        <p:nvSpPr>
          <p:cNvPr id="946" name="Google Shape;946;p80"/>
          <p:cNvSpPr txBox="1"/>
          <p:nvPr/>
        </p:nvSpPr>
        <p:spPr>
          <a:xfrm>
            <a:off x="8335200" y="1849150"/>
            <a:ext cx="57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User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7" name="Google Shape;947;p80"/>
          <p:cNvSpPr/>
          <p:nvPr/>
        </p:nvSpPr>
        <p:spPr>
          <a:xfrm>
            <a:off x="2863525" y="108575"/>
            <a:ext cx="4950000" cy="2140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3C78D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80"/>
          <p:cNvSpPr/>
          <p:nvPr/>
        </p:nvSpPr>
        <p:spPr>
          <a:xfrm>
            <a:off x="7643100" y="925975"/>
            <a:ext cx="766800" cy="522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Clicked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949" name="Google Shape;949;p80"/>
          <p:cNvSpPr/>
          <p:nvPr/>
        </p:nvSpPr>
        <p:spPr>
          <a:xfrm>
            <a:off x="6574650" y="875375"/>
            <a:ext cx="570600" cy="363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1"/>
                </a:solidFill>
              </a:rPr>
              <a:t>Clicked</a:t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950" name="Google Shape;950;p80"/>
          <p:cNvSpPr/>
          <p:nvPr/>
        </p:nvSpPr>
        <p:spPr>
          <a:xfrm>
            <a:off x="778150" y="2359400"/>
            <a:ext cx="1712100" cy="5226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function object for validation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does all This?</a:t>
            </a:r>
            <a:endParaRPr/>
          </a:p>
        </p:txBody>
      </p:sp>
      <p:sp>
        <p:nvSpPr>
          <p:cNvPr id="956" name="Google Shape;956;p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15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libuv</a:t>
            </a:r>
            <a:r>
              <a:rPr lang="en" sz="1500">
                <a:solidFill>
                  <a:srgbClr val="24292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multi-platform support library with a focus on asynchronous I/O. It was primarily developed for use by </a:t>
            </a:r>
            <a:r>
              <a:rPr lang="en" sz="1500">
                <a:solidFill>
                  <a:schemeClr val="hlink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Node.js</a:t>
            </a:r>
            <a:endParaRPr sz="24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Arial"/>
              <a:buChar char="●"/>
            </a:pP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libev</a:t>
            </a:r>
            <a:r>
              <a:rPr lang="en" sz="15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 is a high-performance event loop/event model with lots of features used by the </a:t>
            </a:r>
            <a:r>
              <a:rPr lang="en" sz="15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Chromium</a:t>
            </a:r>
            <a:r>
              <a:rPr lang="en" sz="15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 project (needs some verification)</a:t>
            </a:r>
            <a:endParaRPr sz="15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962" name="Google Shape;962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infrastructure around JS engines + Hosted environment allows for an  effortless asynchronous solution.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The components involve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Call Stack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Event Loop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/>
              <a:t>Task Queue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i="1" lang="en"/>
              <a:t>Microtask Queue (we will discuss this when we see promises)</a:t>
            </a:r>
            <a:endParaRPr i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153" name="Google Shape;153;p20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8" name="Google Shape;158;p20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9" name="Google Shape;159;p20"/>
          <p:cNvCxnSpPr>
            <a:stCxn id="151" idx="3"/>
            <a:endCxn id="152" idx="2"/>
          </p:cNvCxnSpPr>
          <p:nvPr/>
        </p:nvCxnSpPr>
        <p:spPr>
          <a:xfrm flipH="1" rot="10800000">
            <a:off x="4136250" y="503725"/>
            <a:ext cx="359100" cy="2304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Google Shape;160;p20"/>
          <p:cNvSpPr txBox="1"/>
          <p:nvPr/>
        </p:nvSpPr>
        <p:spPr>
          <a:xfrm>
            <a:off x="4981575" y="65792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HTTP Request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1" name="Google Shape;161;p20"/>
          <p:cNvCxnSpPr>
            <a:endCxn id="148" idx="2"/>
          </p:cNvCxnSpPr>
          <p:nvPr/>
        </p:nvCxnSpPr>
        <p:spPr>
          <a:xfrm>
            <a:off x="5130725" y="503725"/>
            <a:ext cx="566400" cy="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0"/>
          <p:cNvCxnSpPr/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3" name="Google Shape;163;p20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4" name="Google Shape;164;p20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20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6" name="Google Shape;166;p20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67" name="Google Shape;167;p20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37" y="2245950"/>
            <a:ext cx="2386539" cy="1291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83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83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69" name="Google Shape;969;p83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0" name="Google Shape;97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971" name="Google Shape;971;p83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2" name="Google Shape;972;p83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3" name="Google Shape;973;p83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74" name="Google Shape;974;p83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75" name="Google Shape;975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6" name="Google Shape;976;p83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77" name="Google Shape;977;p83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84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3" name="Google Shape;983;p84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984" name="Google Shape;984;p84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5" name="Google Shape;985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986" name="Google Shape;986;p84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7" name="Google Shape;987;p84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8" name="Google Shape;988;p84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89" name="Google Shape;989;p84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90" name="Google Shape;990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1" name="Google Shape;991;p84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992" name="Google Shape;992;p84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93" name="Google Shape;993;p84"/>
          <p:cNvSpPr/>
          <p:nvPr/>
        </p:nvSpPr>
        <p:spPr>
          <a:xfrm>
            <a:off x="778150" y="2359400"/>
            <a:ext cx="1712100" cy="5226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XMLHHTPRequest.Send()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994" name="Google Shape;994;p84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84"/>
          <p:cNvSpPr/>
          <p:nvPr/>
        </p:nvSpPr>
        <p:spPr>
          <a:xfrm>
            <a:off x="1729475" y="2216450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85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85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02" name="Google Shape;1002;p85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3" name="Google Shape;1003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4" name="Google Shape;1004;p85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5" name="Google Shape;1005;p85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6" name="Google Shape;1006;p85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7" name="Google Shape;1007;p85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08" name="Google Shape;1008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9" name="Google Shape;1009;p85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10" name="Google Shape;1010;p85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11" name="Google Shape;1011;p85"/>
          <p:cNvSpPr/>
          <p:nvPr/>
        </p:nvSpPr>
        <p:spPr>
          <a:xfrm>
            <a:off x="778150" y="2359400"/>
            <a:ext cx="1712100" cy="5226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XMLHHTPRequest.Send()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012" name="Google Shape;1012;p85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85"/>
          <p:cNvSpPr/>
          <p:nvPr/>
        </p:nvSpPr>
        <p:spPr>
          <a:xfrm>
            <a:off x="1729475" y="2216450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014" name="Google Shape;1014;p85"/>
          <p:cNvSpPr/>
          <p:nvPr/>
        </p:nvSpPr>
        <p:spPr>
          <a:xfrm>
            <a:off x="843850" y="1076375"/>
            <a:ext cx="2129700" cy="1026000"/>
          </a:xfrm>
          <a:prstGeom prst="wedgeRectCallout">
            <a:avLst>
              <a:gd fmla="val -6603" name="adj1"/>
              <a:gd fmla="val 7126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Object has properties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URL: reqres.in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Callback: alertcontents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86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86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21" name="Google Shape;1021;p86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2" name="Google Shape;1022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p86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4" name="Google Shape;1024;p86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5" name="Google Shape;1025;p86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26" name="Google Shape;1026;p86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7" name="Google Shape;1027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28" name="Google Shape;1028;p86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29" name="Google Shape;1029;p86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0" name="Google Shape;1030;p86"/>
          <p:cNvSpPr/>
          <p:nvPr/>
        </p:nvSpPr>
        <p:spPr>
          <a:xfrm>
            <a:off x="778150" y="2359400"/>
            <a:ext cx="1712100" cy="5226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XMLHHTPRequest.Send()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031" name="Google Shape;1031;p86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86"/>
          <p:cNvSpPr/>
          <p:nvPr/>
        </p:nvSpPr>
        <p:spPr>
          <a:xfrm>
            <a:off x="5024525" y="769825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1033" name="Google Shape;1033;p86"/>
          <p:cNvCxnSpPr/>
          <p:nvPr/>
        </p:nvCxnSpPr>
        <p:spPr>
          <a:xfrm flipH="1" rot="10800000">
            <a:off x="2490250" y="1227500"/>
            <a:ext cx="2311200" cy="13932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87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87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40" name="Google Shape;1040;p87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1" name="Google Shape;1041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87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3" name="Google Shape;1043;p87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4" name="Google Shape;1044;p87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5" name="Google Shape;1045;p87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46" name="Google Shape;1046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7" name="Google Shape;1047;p87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48" name="Google Shape;1048;p87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49" name="Google Shape;1049;p87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87"/>
          <p:cNvSpPr/>
          <p:nvPr/>
        </p:nvSpPr>
        <p:spPr>
          <a:xfrm>
            <a:off x="5024525" y="769825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88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88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57" name="Google Shape;1057;p88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8" name="Google Shape;105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9" name="Google Shape;1059;p88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0" name="Google Shape;1060;p88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1" name="Google Shape;1061;p88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2" name="Google Shape;1062;p88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63" name="Google Shape;1063;p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4" name="Google Shape;1064;p88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65" name="Google Shape;1065;p88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6" name="Google Shape;1066;p88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88"/>
          <p:cNvSpPr/>
          <p:nvPr/>
        </p:nvSpPr>
        <p:spPr>
          <a:xfrm>
            <a:off x="5024525" y="769825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068" name="Google Shape;1068;p88"/>
          <p:cNvSpPr/>
          <p:nvPr/>
        </p:nvSpPr>
        <p:spPr>
          <a:xfrm>
            <a:off x="6289413" y="934250"/>
            <a:ext cx="1274100" cy="26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88"/>
          <p:cNvSpPr txBox="1"/>
          <p:nvPr/>
        </p:nvSpPr>
        <p:spPr>
          <a:xfrm>
            <a:off x="6359050" y="702025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httprequest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89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89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76" name="Google Shape;1076;p89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7" name="Google Shape;107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8" name="Google Shape;1078;p89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79" name="Google Shape;1079;p89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0" name="Google Shape;1080;p89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1" name="Google Shape;1081;p89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82" name="Google Shape;1082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3" name="Google Shape;1083;p89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084" name="Google Shape;1084;p89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85" name="Google Shape;1085;p89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89"/>
          <p:cNvSpPr/>
          <p:nvPr/>
        </p:nvSpPr>
        <p:spPr>
          <a:xfrm>
            <a:off x="5024525" y="769825"/>
            <a:ext cx="500700" cy="3324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XHR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087" name="Google Shape;1087;p89"/>
          <p:cNvSpPr/>
          <p:nvPr/>
        </p:nvSpPr>
        <p:spPr>
          <a:xfrm>
            <a:off x="6289413" y="934250"/>
            <a:ext cx="1274100" cy="26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89"/>
          <p:cNvSpPr/>
          <p:nvPr/>
        </p:nvSpPr>
        <p:spPr>
          <a:xfrm>
            <a:off x="6289425" y="1372850"/>
            <a:ext cx="1274100" cy="261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89"/>
          <p:cNvSpPr txBox="1"/>
          <p:nvPr/>
        </p:nvSpPr>
        <p:spPr>
          <a:xfrm>
            <a:off x="6359050" y="702025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httprequest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90" name="Google Shape;1090;p89"/>
          <p:cNvSpPr txBox="1"/>
          <p:nvPr/>
        </p:nvSpPr>
        <p:spPr>
          <a:xfrm>
            <a:off x="6359050" y="1481750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httpresponse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90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90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97" name="Google Shape;1097;p90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8" name="Google Shape;109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9" name="Google Shape;1099;p90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0" name="Google Shape;1100;p90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1" name="Google Shape;1101;p90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2" name="Google Shape;1102;p90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03" name="Google Shape;1103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4" name="Google Shape;1104;p90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05" name="Google Shape;1105;p90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6" name="Google Shape;1106;p90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90"/>
          <p:cNvSpPr/>
          <p:nvPr/>
        </p:nvSpPr>
        <p:spPr>
          <a:xfrm>
            <a:off x="3062700" y="3743400"/>
            <a:ext cx="1205400" cy="5262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alertcontents</a:t>
            </a:r>
            <a:r>
              <a:rPr lang="en" sz="800">
                <a:solidFill>
                  <a:schemeClr val="lt1"/>
                </a:solidFill>
              </a:rPr>
              <a:t>()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108" name="Google Shape;1108;p90"/>
          <p:cNvSpPr/>
          <p:nvPr/>
        </p:nvSpPr>
        <p:spPr>
          <a:xfrm>
            <a:off x="6289413" y="934250"/>
            <a:ext cx="1274100" cy="26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90"/>
          <p:cNvSpPr/>
          <p:nvPr/>
        </p:nvSpPr>
        <p:spPr>
          <a:xfrm>
            <a:off x="6289425" y="1372850"/>
            <a:ext cx="1274100" cy="261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90"/>
          <p:cNvSpPr txBox="1"/>
          <p:nvPr/>
        </p:nvSpPr>
        <p:spPr>
          <a:xfrm>
            <a:off x="6359050" y="702025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httprequest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11" name="Google Shape;1111;p90"/>
          <p:cNvSpPr txBox="1"/>
          <p:nvPr/>
        </p:nvSpPr>
        <p:spPr>
          <a:xfrm>
            <a:off x="6359050" y="1481750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httpresponse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12" name="Google Shape;1112;p90"/>
          <p:cNvCxnSpPr>
            <a:stCxn id="1096" idx="1"/>
          </p:cNvCxnSpPr>
          <p:nvPr/>
        </p:nvCxnSpPr>
        <p:spPr>
          <a:xfrm flipH="1">
            <a:off x="3616575" y="1634150"/>
            <a:ext cx="1903200" cy="18516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dash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91"/>
          <p:cNvSpPr/>
          <p:nvPr/>
        </p:nvSpPr>
        <p:spPr>
          <a:xfrm>
            <a:off x="594300" y="417425"/>
            <a:ext cx="2002200" cy="25965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91"/>
          <p:cNvSpPr/>
          <p:nvPr/>
        </p:nvSpPr>
        <p:spPr>
          <a:xfrm>
            <a:off x="4801425" y="820550"/>
            <a:ext cx="1436700" cy="8136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Network friend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(XHC/XHR)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119" name="Google Shape;1119;p91"/>
          <p:cNvSpPr/>
          <p:nvPr/>
        </p:nvSpPr>
        <p:spPr>
          <a:xfrm>
            <a:off x="2705300" y="3534225"/>
            <a:ext cx="3532800" cy="1026000"/>
          </a:xfrm>
          <a:prstGeom prst="rect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0" name="Google Shape;1120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2700" y="2086175"/>
            <a:ext cx="1097201" cy="10972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1" name="Google Shape;1121;p91"/>
          <p:cNvSpPr txBox="1"/>
          <p:nvPr/>
        </p:nvSpPr>
        <p:spPr>
          <a:xfrm>
            <a:off x="3128175" y="1816250"/>
            <a:ext cx="1274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Event Loop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2" name="Google Shape;1122;p91"/>
          <p:cNvSpPr txBox="1"/>
          <p:nvPr/>
        </p:nvSpPr>
        <p:spPr>
          <a:xfrm>
            <a:off x="994438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Call Stack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3" name="Google Shape;1123;p91"/>
          <p:cNvSpPr txBox="1"/>
          <p:nvPr/>
        </p:nvSpPr>
        <p:spPr>
          <a:xfrm>
            <a:off x="3626625" y="172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Console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24" name="Google Shape;1124;p91"/>
          <p:cNvSpPr txBox="1"/>
          <p:nvPr/>
        </p:nvSpPr>
        <p:spPr>
          <a:xfrm>
            <a:off x="4675925" y="4614025"/>
            <a:ext cx="135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Task Queue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25" name="Google Shape;1125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75" y="3419588"/>
            <a:ext cx="2002200" cy="1063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6" name="Google Shape;1126;p91"/>
          <p:cNvCxnSpPr/>
          <p:nvPr/>
        </p:nvCxnSpPr>
        <p:spPr>
          <a:xfrm>
            <a:off x="6851300" y="110500"/>
            <a:ext cx="10200" cy="47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127" name="Google Shape;1127;p91"/>
          <p:cNvSpPr/>
          <p:nvPr/>
        </p:nvSpPr>
        <p:spPr>
          <a:xfrm>
            <a:off x="7614800" y="874000"/>
            <a:ext cx="1205400" cy="1026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Reqres.in Website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8" name="Google Shape;1128;p91"/>
          <p:cNvSpPr/>
          <p:nvPr/>
        </p:nvSpPr>
        <p:spPr>
          <a:xfrm>
            <a:off x="72475" y="4141275"/>
            <a:ext cx="352800" cy="2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91"/>
          <p:cNvSpPr/>
          <p:nvPr/>
        </p:nvSpPr>
        <p:spPr>
          <a:xfrm>
            <a:off x="852600" y="2371675"/>
            <a:ext cx="1578600" cy="526200"/>
          </a:xfrm>
          <a:prstGeom prst="roundRect">
            <a:avLst>
              <a:gd fmla="val 16667" name="adj"/>
            </a:avLst>
          </a:prstGeom>
          <a:solidFill>
            <a:srgbClr val="4A86E8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alertcontents</a:t>
            </a:r>
            <a:r>
              <a:rPr lang="en" sz="800">
                <a:solidFill>
                  <a:schemeClr val="lt1"/>
                </a:solidFill>
              </a:rPr>
              <a:t>()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1130" name="Google Shape;1130;p91"/>
          <p:cNvSpPr/>
          <p:nvPr/>
        </p:nvSpPr>
        <p:spPr>
          <a:xfrm>
            <a:off x="6289413" y="934250"/>
            <a:ext cx="1274100" cy="261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91"/>
          <p:cNvSpPr/>
          <p:nvPr/>
        </p:nvSpPr>
        <p:spPr>
          <a:xfrm>
            <a:off x="6289425" y="1372850"/>
            <a:ext cx="1274100" cy="2613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91"/>
          <p:cNvSpPr txBox="1"/>
          <p:nvPr/>
        </p:nvSpPr>
        <p:spPr>
          <a:xfrm>
            <a:off x="6359050" y="702025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httprequest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33" name="Google Shape;1133;p91"/>
          <p:cNvSpPr txBox="1"/>
          <p:nvPr/>
        </p:nvSpPr>
        <p:spPr>
          <a:xfrm>
            <a:off x="6359050" y="1481750"/>
            <a:ext cx="16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httpresponse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92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Multi-Page vs Single-Page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1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1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6" name="Google Shape;176;p21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177" name="Google Shape;177;p21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80" name="Google Shape;180;p21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182" name="Google Shape;182;p21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1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1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6" name="Google Shape;186;p21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87" name="Google Shape;187;p21"/>
          <p:cNvCxnSpPr>
            <a:stCxn id="179" idx="3"/>
            <a:endCxn id="180" idx="2"/>
          </p:cNvCxnSpPr>
          <p:nvPr/>
        </p:nvCxnSpPr>
        <p:spPr>
          <a:xfrm flipH="1" rot="10800000">
            <a:off x="4136250" y="503725"/>
            <a:ext cx="359100" cy="2304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p21"/>
          <p:cNvSpPr txBox="1"/>
          <p:nvPr/>
        </p:nvSpPr>
        <p:spPr>
          <a:xfrm>
            <a:off x="4981575" y="65792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HTTP Request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89" name="Google Shape;189;p21"/>
          <p:cNvCxnSpPr>
            <a:endCxn id="176" idx="2"/>
          </p:cNvCxnSpPr>
          <p:nvPr/>
        </p:nvCxnSpPr>
        <p:spPr>
          <a:xfrm>
            <a:off x="5130725" y="503725"/>
            <a:ext cx="566400" cy="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0" name="Google Shape;190;p21"/>
          <p:cNvCxnSpPr/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1" name="Google Shape;191;p21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92" name="Google Shape;192;p21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3" name="Google Shape;193;p21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94" name="Google Shape;194;p21"/>
          <p:cNvCxnSpPr>
            <a:stCxn id="184" idx="2"/>
          </p:cNvCxnSpPr>
          <p:nvPr/>
        </p:nvCxnSpPr>
        <p:spPr>
          <a:xfrm>
            <a:off x="7468800" y="796575"/>
            <a:ext cx="75000" cy="1335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5" name="Google Shape;195;p21"/>
          <p:cNvSpPr txBox="1"/>
          <p:nvPr/>
        </p:nvSpPr>
        <p:spPr>
          <a:xfrm>
            <a:off x="7629600" y="90677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Finds in filesystem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37" y="2245950"/>
            <a:ext cx="2386539" cy="1291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93"/>
          <p:cNvSpPr/>
          <p:nvPr/>
        </p:nvSpPr>
        <p:spPr>
          <a:xfrm>
            <a:off x="487125" y="429300"/>
            <a:ext cx="16761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Screen/KeyBoard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4" name="Google Shape;1144;p93"/>
          <p:cNvSpPr/>
          <p:nvPr/>
        </p:nvSpPr>
        <p:spPr>
          <a:xfrm>
            <a:off x="3804150" y="42735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Browser 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5" name="Google Shape;1145;p93"/>
          <p:cNvSpPr/>
          <p:nvPr/>
        </p:nvSpPr>
        <p:spPr>
          <a:xfrm>
            <a:off x="7283725" y="42930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6" name="Google Shape;1146;p93"/>
          <p:cNvSpPr/>
          <p:nvPr/>
        </p:nvSpPr>
        <p:spPr>
          <a:xfrm>
            <a:off x="2239425" y="4338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URL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7" name="Google Shape;1147;p93"/>
          <p:cNvSpPr/>
          <p:nvPr/>
        </p:nvSpPr>
        <p:spPr>
          <a:xfrm>
            <a:off x="5421775" y="8202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8" name="Google Shape;1148;p93"/>
          <p:cNvSpPr/>
          <p:nvPr/>
        </p:nvSpPr>
        <p:spPr>
          <a:xfrm>
            <a:off x="5367838" y="366822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9" name="Google Shape;1149;p93"/>
          <p:cNvSpPr/>
          <p:nvPr/>
        </p:nvSpPr>
        <p:spPr>
          <a:xfrm>
            <a:off x="2147199" y="3998450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0" name="Google Shape;1150;p93"/>
          <p:cNvSpPr/>
          <p:nvPr/>
        </p:nvSpPr>
        <p:spPr>
          <a:xfrm>
            <a:off x="2191238" y="271625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Click link/ Submit Form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151" name="Google Shape;1151;p93"/>
          <p:cNvSpPr/>
          <p:nvPr/>
        </p:nvSpPr>
        <p:spPr>
          <a:xfrm>
            <a:off x="1164100" y="2030975"/>
            <a:ext cx="983100" cy="46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1</a:t>
            </a:r>
            <a:endParaRPr/>
          </a:p>
        </p:txBody>
      </p:sp>
      <p:sp>
        <p:nvSpPr>
          <p:cNvPr id="1152" name="Google Shape;1152;p93"/>
          <p:cNvSpPr/>
          <p:nvPr/>
        </p:nvSpPr>
        <p:spPr>
          <a:xfrm>
            <a:off x="5444050" y="30366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3" name="Google Shape;1153;p93"/>
          <p:cNvSpPr/>
          <p:nvPr/>
        </p:nvSpPr>
        <p:spPr>
          <a:xfrm>
            <a:off x="1092050" y="4019000"/>
            <a:ext cx="983100" cy="462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2</a:t>
            </a:r>
            <a:endParaRPr/>
          </a:p>
        </p:txBody>
      </p:sp>
      <p:sp>
        <p:nvSpPr>
          <p:cNvPr id="1154" name="Google Shape;1154;p93"/>
          <p:cNvSpPr txBox="1"/>
          <p:nvPr/>
        </p:nvSpPr>
        <p:spPr>
          <a:xfrm>
            <a:off x="3484050" y="0"/>
            <a:ext cx="32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MULTI PAGE APPLICATION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5" name="Google Shape;1155;p93"/>
          <p:cNvSpPr/>
          <p:nvPr/>
        </p:nvSpPr>
        <p:spPr>
          <a:xfrm>
            <a:off x="5339838" y="152727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56" name="Google Shape;1156;p93"/>
          <p:cNvSpPr/>
          <p:nvPr/>
        </p:nvSpPr>
        <p:spPr>
          <a:xfrm>
            <a:off x="2147199" y="2010425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 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94"/>
          <p:cNvSpPr/>
          <p:nvPr/>
        </p:nvSpPr>
        <p:spPr>
          <a:xfrm>
            <a:off x="487125" y="429300"/>
            <a:ext cx="16761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Screen/KeyBoard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2" name="Google Shape;1162;p94"/>
          <p:cNvSpPr/>
          <p:nvPr/>
        </p:nvSpPr>
        <p:spPr>
          <a:xfrm>
            <a:off x="3804150" y="42735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Browser 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3" name="Google Shape;1163;p94"/>
          <p:cNvSpPr/>
          <p:nvPr/>
        </p:nvSpPr>
        <p:spPr>
          <a:xfrm>
            <a:off x="7283725" y="42930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4" name="Google Shape;1164;p94"/>
          <p:cNvSpPr/>
          <p:nvPr/>
        </p:nvSpPr>
        <p:spPr>
          <a:xfrm>
            <a:off x="2239425" y="4338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URL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5" name="Google Shape;1165;p94"/>
          <p:cNvSpPr/>
          <p:nvPr/>
        </p:nvSpPr>
        <p:spPr>
          <a:xfrm>
            <a:off x="5421775" y="8202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6" name="Google Shape;1166;p94"/>
          <p:cNvSpPr/>
          <p:nvPr/>
        </p:nvSpPr>
        <p:spPr>
          <a:xfrm>
            <a:off x="5266450" y="3668225"/>
            <a:ext cx="1982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7" name="Google Shape;1167;p94"/>
          <p:cNvSpPr/>
          <p:nvPr/>
        </p:nvSpPr>
        <p:spPr>
          <a:xfrm>
            <a:off x="2191251" y="3021050"/>
            <a:ext cx="1733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 any actions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8" name="Google Shape;1168;p94"/>
          <p:cNvSpPr/>
          <p:nvPr/>
        </p:nvSpPr>
        <p:spPr>
          <a:xfrm>
            <a:off x="883400" y="1428300"/>
            <a:ext cx="1263900" cy="2906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</a:t>
            </a:r>
            <a:endParaRPr/>
          </a:p>
        </p:txBody>
      </p:sp>
      <p:sp>
        <p:nvSpPr>
          <p:cNvPr id="1169" name="Google Shape;1169;p94"/>
          <p:cNvSpPr/>
          <p:nvPr/>
        </p:nvSpPr>
        <p:spPr>
          <a:xfrm>
            <a:off x="5266400" y="3036600"/>
            <a:ext cx="1982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Async </a:t>
            </a:r>
            <a:r>
              <a:rPr lang="en" sz="1000">
                <a:solidFill>
                  <a:schemeClr val="lt1"/>
                </a:solidFill>
              </a:rPr>
              <a:t>HTTP request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170" name="Google Shape;1170;p94"/>
          <p:cNvSpPr txBox="1"/>
          <p:nvPr/>
        </p:nvSpPr>
        <p:spPr>
          <a:xfrm>
            <a:off x="3484050" y="0"/>
            <a:ext cx="320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SINGLE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 PAGE APPLICATION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71" name="Google Shape;1171;p94"/>
          <p:cNvSpPr/>
          <p:nvPr/>
        </p:nvSpPr>
        <p:spPr>
          <a:xfrm>
            <a:off x="5339838" y="152727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2" name="Google Shape;1172;p94"/>
          <p:cNvSpPr/>
          <p:nvPr/>
        </p:nvSpPr>
        <p:spPr>
          <a:xfrm>
            <a:off x="2147199" y="2010425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3" name="Google Shape;1173;p94"/>
          <p:cNvSpPr/>
          <p:nvPr/>
        </p:nvSpPr>
        <p:spPr>
          <a:xfrm>
            <a:off x="3878900" y="2947400"/>
            <a:ext cx="1387500" cy="15342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Javascript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4" name="Google Shape;1174;p94"/>
          <p:cNvSpPr/>
          <p:nvPr/>
        </p:nvSpPr>
        <p:spPr>
          <a:xfrm>
            <a:off x="2145500" y="3628150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Modify portions of the page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175" name="Google Shape;1175;p94"/>
          <p:cNvSpPr txBox="1"/>
          <p:nvPr/>
        </p:nvSpPr>
        <p:spPr>
          <a:xfrm>
            <a:off x="5882963" y="3393225"/>
            <a:ext cx="7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REST!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/>
              <a:t>REST - Representational State Transfer</a:t>
            </a:r>
            <a:endParaRPr sz="2820"/>
          </a:p>
        </p:txBody>
      </p:sp>
      <p:sp>
        <p:nvSpPr>
          <p:cNvPr id="1181" name="Google Shape;1181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REST is an architectural style for services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Identification &amp; manipulation of resources using </a:t>
            </a:r>
            <a:r>
              <a:rPr b="1" lang="en" sz="2600"/>
              <a:t>HTTP Verbs</a:t>
            </a:r>
            <a:endParaRPr b="1"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For now, you can think of “</a:t>
            </a:r>
            <a:r>
              <a:rPr b="1" lang="en" sz="2600"/>
              <a:t>resources</a:t>
            </a:r>
            <a:r>
              <a:rPr lang="en" sz="2600"/>
              <a:t>” as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Domain Objects (models) : Customers, Orders, etc</a:t>
            </a:r>
            <a:endParaRPr sz="22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Deeper exploration of webservices in FSD3! </a:t>
            </a:r>
            <a:endParaRPr sz="2600"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" sz="2600"/>
              <a:t>Including History, legacy types &amp; future</a:t>
            </a:r>
            <a:endParaRPr sz="2600"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 Verbs</a:t>
            </a:r>
            <a:endParaRPr/>
          </a:p>
        </p:txBody>
      </p:sp>
      <p:sp>
        <p:nvSpPr>
          <p:cNvPr id="1187" name="Google Shape;1187;p96"/>
          <p:cNvSpPr/>
          <p:nvPr/>
        </p:nvSpPr>
        <p:spPr>
          <a:xfrm>
            <a:off x="1535600" y="1185100"/>
            <a:ext cx="5697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lt1"/>
                </a:solidFill>
              </a:rPr>
              <a:t>C</a:t>
            </a:r>
            <a:endParaRPr b="1" sz="5200">
              <a:solidFill>
                <a:schemeClr val="lt1"/>
              </a:solidFill>
            </a:endParaRPr>
          </a:p>
        </p:txBody>
      </p:sp>
      <p:sp>
        <p:nvSpPr>
          <p:cNvPr id="1188" name="Google Shape;1188;p96"/>
          <p:cNvSpPr/>
          <p:nvPr/>
        </p:nvSpPr>
        <p:spPr>
          <a:xfrm>
            <a:off x="1535600" y="2101175"/>
            <a:ext cx="5697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lt1"/>
                </a:solidFill>
              </a:rPr>
              <a:t>R</a:t>
            </a:r>
            <a:endParaRPr b="1" sz="5200">
              <a:solidFill>
                <a:schemeClr val="lt1"/>
              </a:solidFill>
            </a:endParaRPr>
          </a:p>
        </p:txBody>
      </p:sp>
      <p:sp>
        <p:nvSpPr>
          <p:cNvPr id="1189" name="Google Shape;1189;p96"/>
          <p:cNvSpPr/>
          <p:nvPr/>
        </p:nvSpPr>
        <p:spPr>
          <a:xfrm>
            <a:off x="1535600" y="3017250"/>
            <a:ext cx="5697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lt1"/>
                </a:solidFill>
              </a:rPr>
              <a:t>U</a:t>
            </a:r>
            <a:endParaRPr b="1" sz="5200">
              <a:solidFill>
                <a:schemeClr val="lt1"/>
              </a:solidFill>
            </a:endParaRPr>
          </a:p>
        </p:txBody>
      </p:sp>
      <p:sp>
        <p:nvSpPr>
          <p:cNvPr id="1190" name="Google Shape;1190;p96"/>
          <p:cNvSpPr/>
          <p:nvPr/>
        </p:nvSpPr>
        <p:spPr>
          <a:xfrm>
            <a:off x="1535600" y="3933325"/>
            <a:ext cx="5697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lt1"/>
                </a:solidFill>
              </a:rPr>
              <a:t>D</a:t>
            </a:r>
            <a:endParaRPr b="1" sz="5200">
              <a:solidFill>
                <a:schemeClr val="lt1"/>
              </a:solidFill>
            </a:endParaRPr>
          </a:p>
        </p:txBody>
      </p:sp>
      <p:pic>
        <p:nvPicPr>
          <p:cNvPr id="1191" name="Google Shape;1191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7700" y="3933325"/>
            <a:ext cx="386715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2" name="Google Shape;1192;p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7700" y="2901225"/>
            <a:ext cx="6496050" cy="80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3" name="Google Shape;1193;p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75125" y="2030625"/>
            <a:ext cx="6733899" cy="834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4" name="Google Shape;1194;p9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57700" y="1170128"/>
            <a:ext cx="6733901" cy="918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97"/>
          <p:cNvSpPr/>
          <p:nvPr/>
        </p:nvSpPr>
        <p:spPr>
          <a:xfrm>
            <a:off x="487125" y="429300"/>
            <a:ext cx="16761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User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Screen/KeyBoard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0" name="Google Shape;1200;p97"/>
          <p:cNvSpPr/>
          <p:nvPr/>
        </p:nvSpPr>
        <p:spPr>
          <a:xfrm>
            <a:off x="3804150" y="427350"/>
            <a:ext cx="1535700" cy="413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Browser 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1" name="Google Shape;1201;p97"/>
          <p:cNvSpPr/>
          <p:nvPr/>
        </p:nvSpPr>
        <p:spPr>
          <a:xfrm>
            <a:off x="7131325" y="429300"/>
            <a:ext cx="1535700" cy="1758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2" name="Google Shape;1202;p97"/>
          <p:cNvSpPr/>
          <p:nvPr/>
        </p:nvSpPr>
        <p:spPr>
          <a:xfrm>
            <a:off x="2239425" y="4338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URL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3" name="Google Shape;1203;p97"/>
          <p:cNvSpPr/>
          <p:nvPr/>
        </p:nvSpPr>
        <p:spPr>
          <a:xfrm>
            <a:off x="5421775" y="820200"/>
            <a:ext cx="15849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request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4" name="Google Shape;1204;p97"/>
          <p:cNvSpPr/>
          <p:nvPr/>
        </p:nvSpPr>
        <p:spPr>
          <a:xfrm>
            <a:off x="5266450" y="3668225"/>
            <a:ext cx="1982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5" name="Google Shape;1205;p97"/>
          <p:cNvSpPr/>
          <p:nvPr/>
        </p:nvSpPr>
        <p:spPr>
          <a:xfrm>
            <a:off x="2191251" y="3021050"/>
            <a:ext cx="1733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Do any actions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6" name="Google Shape;1206;p97"/>
          <p:cNvSpPr/>
          <p:nvPr/>
        </p:nvSpPr>
        <p:spPr>
          <a:xfrm>
            <a:off x="883400" y="1428300"/>
            <a:ext cx="1263900" cy="29061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</a:t>
            </a:r>
            <a:endParaRPr/>
          </a:p>
        </p:txBody>
      </p:sp>
      <p:sp>
        <p:nvSpPr>
          <p:cNvPr id="1207" name="Google Shape;1207;p97"/>
          <p:cNvSpPr/>
          <p:nvPr/>
        </p:nvSpPr>
        <p:spPr>
          <a:xfrm>
            <a:off x="5266400" y="3036600"/>
            <a:ext cx="1982400" cy="4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Async HTTP request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1208" name="Google Shape;1208;p97"/>
          <p:cNvSpPr txBox="1"/>
          <p:nvPr/>
        </p:nvSpPr>
        <p:spPr>
          <a:xfrm>
            <a:off x="1937050" y="0"/>
            <a:ext cx="58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SINGLE</a:t>
            </a: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 PAGE APPLICATION - FRONT END DEVELOPMENT PHASE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09" name="Google Shape;1209;p97"/>
          <p:cNvSpPr/>
          <p:nvPr/>
        </p:nvSpPr>
        <p:spPr>
          <a:xfrm>
            <a:off x="5339838" y="1527275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HTTP Response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0" name="Google Shape;1210;p97"/>
          <p:cNvSpPr/>
          <p:nvPr/>
        </p:nvSpPr>
        <p:spPr>
          <a:xfrm>
            <a:off x="2147199" y="2010425"/>
            <a:ext cx="15849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Render Page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1" name="Google Shape;1211;p97"/>
          <p:cNvSpPr/>
          <p:nvPr/>
        </p:nvSpPr>
        <p:spPr>
          <a:xfrm>
            <a:off x="3878900" y="2947400"/>
            <a:ext cx="1387500" cy="15342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Javascript Engine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2" name="Google Shape;1212;p97"/>
          <p:cNvSpPr/>
          <p:nvPr/>
        </p:nvSpPr>
        <p:spPr>
          <a:xfrm>
            <a:off x="2145500" y="3628150"/>
            <a:ext cx="1733400" cy="503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</a:rPr>
              <a:t>Modify portions of the page</a:t>
            </a:r>
            <a:endParaRPr sz="900">
              <a:solidFill>
                <a:schemeClr val="lt1"/>
              </a:solidFill>
            </a:endParaRPr>
          </a:p>
        </p:txBody>
      </p:sp>
      <p:sp>
        <p:nvSpPr>
          <p:cNvPr id="1213" name="Google Shape;1213;p97"/>
          <p:cNvSpPr txBox="1"/>
          <p:nvPr/>
        </p:nvSpPr>
        <p:spPr>
          <a:xfrm>
            <a:off x="5882963" y="3393225"/>
            <a:ext cx="78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REST!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4" name="Google Shape;1214;p97"/>
          <p:cNvSpPr/>
          <p:nvPr/>
        </p:nvSpPr>
        <p:spPr>
          <a:xfrm>
            <a:off x="7248900" y="2670475"/>
            <a:ext cx="1535700" cy="1758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Fake &amp; Simplified Endpoint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5" name="Google Shape;1215;p97"/>
          <p:cNvSpPr txBox="1"/>
          <p:nvPr/>
        </p:nvSpPr>
        <p:spPr>
          <a:xfrm>
            <a:off x="2163225" y="4664675"/>
            <a:ext cx="474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Proxima Nova"/>
                <a:ea typeface="Proxima Nova"/>
                <a:cs typeface="Proxima Nova"/>
                <a:sym typeface="Proxima Nova"/>
              </a:rPr>
              <a:t>So that you can focus primarily on front end development!</a:t>
            </a:r>
            <a:endParaRPr i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p98"/>
          <p:cNvSpPr txBox="1"/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Font typeface="Rockwell"/>
              <a:buNone/>
            </a:pPr>
            <a:r>
              <a:rPr lang="en"/>
              <a:t>LET US UNDERSTAND HTTP</a:t>
            </a:r>
            <a:endParaRPr/>
          </a:p>
        </p:txBody>
      </p:sp>
      <p:sp>
        <p:nvSpPr>
          <p:cNvPr id="1221" name="Google Shape;1221;p98"/>
          <p:cNvSpPr txBox="1"/>
          <p:nvPr>
            <p:ph idx="1" type="body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46050" lvl="0" marL="13970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SzPts val="1300"/>
              <a:buChar char="●"/>
            </a:pPr>
            <a:r>
              <a:rPr lang="en"/>
              <a:t>https://developer.mozilla.org/en-US/docs/Web/HTTP</a:t>
            </a:r>
            <a:endParaRPr/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p99"/>
          <p:cNvSpPr txBox="1"/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Font typeface="Rockwell"/>
              <a:buNone/>
            </a:pPr>
            <a:r>
              <a:rPr lang="en"/>
              <a:t>GET SOME REST</a:t>
            </a:r>
            <a:endParaRPr/>
          </a:p>
        </p:txBody>
      </p:sp>
      <p:sp>
        <p:nvSpPr>
          <p:cNvPr id="1227" name="Google Shape;1227;p99"/>
          <p:cNvSpPr txBox="1"/>
          <p:nvPr>
            <p:ph idx="1" type="body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46050" lvl="0" marL="139700" rtl="0" algn="l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SzPts val="1300"/>
              <a:buChar char="●"/>
            </a:pPr>
            <a:r>
              <a:rPr lang="en"/>
              <a:t>https://restfulapi.net/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/>
          <p:nvPr/>
        </p:nvSpPr>
        <p:spPr>
          <a:xfrm>
            <a:off x="5880450" y="1366225"/>
            <a:ext cx="28581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03" name="Google Shape;203;p22"/>
          <p:cNvSpPr/>
          <p:nvPr/>
        </p:nvSpPr>
        <p:spPr>
          <a:xfrm>
            <a:off x="5807900" y="107150"/>
            <a:ext cx="3118200" cy="4486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"/>
          <p:cNvSpPr txBox="1"/>
          <p:nvPr/>
        </p:nvSpPr>
        <p:spPr>
          <a:xfrm>
            <a:off x="638652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Server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22"/>
          <p:cNvSpPr/>
          <p:nvPr/>
        </p:nvSpPr>
        <p:spPr>
          <a:xfrm>
            <a:off x="5697125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80</a:t>
            </a:r>
            <a:endParaRPr b="1" sz="1700">
              <a:solidFill>
                <a:schemeClr val="lt1"/>
              </a:solidFill>
            </a:endParaRPr>
          </a:p>
        </p:txBody>
      </p:sp>
      <p:sp>
        <p:nvSpPr>
          <p:cNvPr id="206" name="Google Shape;206;p22"/>
          <p:cNvSpPr/>
          <p:nvPr/>
        </p:nvSpPr>
        <p:spPr>
          <a:xfrm>
            <a:off x="85725" y="107150"/>
            <a:ext cx="4875600" cy="47148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 txBox="1"/>
          <p:nvPr/>
        </p:nvSpPr>
        <p:spPr>
          <a:xfrm>
            <a:off x="1020375" y="474330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Client Machine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22"/>
          <p:cNvSpPr/>
          <p:nvPr/>
        </p:nvSpPr>
        <p:spPr>
          <a:xfrm>
            <a:off x="246450" y="214375"/>
            <a:ext cx="3889800" cy="1039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Browser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09" name="Google Shape;209;p22"/>
          <p:cNvSpPr/>
          <p:nvPr/>
        </p:nvSpPr>
        <p:spPr>
          <a:xfrm>
            <a:off x="4495213" y="214375"/>
            <a:ext cx="610800" cy="578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XXX</a:t>
            </a:r>
            <a:endParaRPr b="1" sz="900">
              <a:solidFill>
                <a:schemeClr val="lt1"/>
              </a:solidFill>
            </a:endParaRPr>
          </a:p>
        </p:txBody>
      </p:sp>
      <p:sp>
        <p:nvSpPr>
          <p:cNvPr id="210" name="Google Shape;210;p22"/>
          <p:cNvSpPr/>
          <p:nvPr/>
        </p:nvSpPr>
        <p:spPr>
          <a:xfrm>
            <a:off x="246450" y="1366225"/>
            <a:ext cx="4532700" cy="4002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Operating System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</a:rPr>
              <a:t>(xwindow, keyboard driver)</a:t>
            </a:r>
            <a:endParaRPr b="1" sz="900">
              <a:solidFill>
                <a:schemeClr val="lt1"/>
              </a:solidFill>
            </a:endParaRPr>
          </a:p>
        </p:txBody>
      </p:sp>
      <p:pic>
        <p:nvPicPr>
          <p:cNvPr id="211" name="Google Shape;211;p22"/>
          <p:cNvPicPr preferRelativeResize="0"/>
          <p:nvPr/>
        </p:nvPicPr>
        <p:blipFill rotWithShape="1">
          <a:blip r:embed="rId3">
            <a:alphaModFix/>
          </a:blip>
          <a:srcRect b="4686" l="3334" r="3511" t="5361"/>
          <a:stretch/>
        </p:blipFill>
        <p:spPr>
          <a:xfrm>
            <a:off x="180975" y="1958575"/>
            <a:ext cx="2959471" cy="285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2"/>
          <p:cNvPicPr preferRelativeResize="0"/>
          <p:nvPr/>
        </p:nvPicPr>
        <p:blipFill rotWithShape="1">
          <a:blip r:embed="rId4">
            <a:alphaModFix/>
          </a:blip>
          <a:srcRect b="19217" l="9703" r="10886" t="19814"/>
          <a:stretch/>
        </p:blipFill>
        <p:spPr>
          <a:xfrm>
            <a:off x="3268275" y="3831250"/>
            <a:ext cx="1489501" cy="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2"/>
          <p:cNvSpPr/>
          <p:nvPr/>
        </p:nvSpPr>
        <p:spPr>
          <a:xfrm>
            <a:off x="6515100" y="217875"/>
            <a:ext cx="1907400" cy="57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Server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214" name="Google Shape;21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450" y="2172061"/>
            <a:ext cx="2904000" cy="1439041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5" name="Google Shape;215;p22"/>
          <p:cNvSpPr txBox="1"/>
          <p:nvPr/>
        </p:nvSpPr>
        <p:spPr>
          <a:xfrm>
            <a:off x="6635375" y="3695550"/>
            <a:ext cx="18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4981575" y="657925"/>
            <a:ext cx="111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HTTP Request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17" name="Google Shape;217;p22"/>
          <p:cNvCxnSpPr/>
          <p:nvPr/>
        </p:nvCxnSpPr>
        <p:spPr>
          <a:xfrm rot="10800000">
            <a:off x="3214725" y="1232350"/>
            <a:ext cx="798300" cy="25989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8" name="Google Shape;218;p22"/>
          <p:cNvSpPr txBox="1"/>
          <p:nvPr/>
        </p:nvSpPr>
        <p:spPr>
          <a:xfrm>
            <a:off x="3643325" y="2068125"/>
            <a:ext cx="111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index.html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19" name="Google Shape;219;p22"/>
          <p:cNvCxnSpPr/>
          <p:nvPr/>
        </p:nvCxnSpPr>
        <p:spPr>
          <a:xfrm rot="10800000">
            <a:off x="6130175" y="497775"/>
            <a:ext cx="505200" cy="18900"/>
          </a:xfrm>
          <a:prstGeom prst="straightConnector1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0" name="Google Shape;220;p22"/>
          <p:cNvSpPr txBox="1"/>
          <p:nvPr/>
        </p:nvSpPr>
        <p:spPr>
          <a:xfrm>
            <a:off x="6515100" y="138163"/>
            <a:ext cx="1114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FF9900"/>
                </a:solidFill>
                <a:latin typeface="Proxima Nova"/>
                <a:ea typeface="Proxima Nova"/>
                <a:cs typeface="Proxima Nova"/>
                <a:sym typeface="Proxima Nova"/>
              </a:rPr>
              <a:t>listening</a:t>
            </a:r>
            <a:endParaRPr b="1" i="1" sz="1100">
              <a:solidFill>
                <a:srgbClr val="FF99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1" name="Google Shape;221;p22"/>
          <p:cNvCxnSpPr>
            <a:stCxn id="214" idx="0"/>
            <a:endCxn id="213" idx="2"/>
          </p:cNvCxnSpPr>
          <p:nvPr/>
        </p:nvCxnSpPr>
        <p:spPr>
          <a:xfrm flipH="1" rot="10800000">
            <a:off x="7332450" y="796561"/>
            <a:ext cx="136500" cy="137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2" name="Google Shape;222;p22"/>
          <p:cNvSpPr txBox="1"/>
          <p:nvPr/>
        </p:nvSpPr>
        <p:spPr>
          <a:xfrm>
            <a:off x="7629600" y="720625"/>
            <a:ext cx="1371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Packages as HTTPresponse</a:t>
            </a:r>
            <a:endParaRPr b="1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673100" y="793075"/>
            <a:ext cx="954300" cy="470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Parsing &amp; Rendering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224" name="Google Shape;224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437" y="2245950"/>
            <a:ext cx="2386539" cy="12912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